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5"/>
  </p:notesMasterIdLst>
  <p:sldIdLst>
    <p:sldId id="256" r:id="rId2"/>
    <p:sldId id="267" r:id="rId3"/>
    <p:sldId id="293" r:id="rId4"/>
    <p:sldId id="313" r:id="rId5"/>
    <p:sldId id="296" r:id="rId6"/>
    <p:sldId id="269" r:id="rId7"/>
    <p:sldId id="300" r:id="rId8"/>
    <p:sldId id="309" r:id="rId9"/>
    <p:sldId id="310" r:id="rId10"/>
    <p:sldId id="297" r:id="rId11"/>
    <p:sldId id="299" r:id="rId12"/>
    <p:sldId id="301" r:id="rId13"/>
    <p:sldId id="311" r:id="rId14"/>
    <p:sldId id="306" r:id="rId15"/>
    <p:sldId id="302" r:id="rId16"/>
    <p:sldId id="312" r:id="rId17"/>
    <p:sldId id="389" r:id="rId18"/>
    <p:sldId id="390" r:id="rId19"/>
    <p:sldId id="391" r:id="rId20"/>
    <p:sldId id="392" r:id="rId21"/>
    <p:sldId id="303" r:id="rId22"/>
    <p:sldId id="314" r:id="rId23"/>
    <p:sldId id="304" r:id="rId24"/>
    <p:sldId id="308" r:id="rId25"/>
    <p:sldId id="305" r:id="rId26"/>
    <p:sldId id="367" r:id="rId27"/>
    <p:sldId id="384" r:id="rId28"/>
    <p:sldId id="385" r:id="rId29"/>
    <p:sldId id="386" r:id="rId30"/>
    <p:sldId id="387" r:id="rId31"/>
    <p:sldId id="388" r:id="rId32"/>
    <p:sldId id="383" r:id="rId33"/>
    <p:sldId id="381" r:id="rId34"/>
    <p:sldId id="287" r:id="rId35"/>
    <p:sldId id="315" r:id="rId36"/>
    <p:sldId id="316" r:id="rId37"/>
    <p:sldId id="317" r:id="rId38"/>
    <p:sldId id="318" r:id="rId39"/>
    <p:sldId id="368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369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70" r:id="rId63"/>
    <p:sldId id="340" r:id="rId64"/>
    <p:sldId id="341" r:id="rId65"/>
    <p:sldId id="342" r:id="rId66"/>
    <p:sldId id="343" r:id="rId67"/>
    <p:sldId id="344" r:id="rId68"/>
    <p:sldId id="345" r:id="rId69"/>
    <p:sldId id="371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72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80" r:id="rId93"/>
    <p:sldId id="402" r:id="rId94"/>
    <p:sldId id="403" r:id="rId95"/>
    <p:sldId id="404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266" r:id="rId104"/>
  </p:sldIdLst>
  <p:sldSz cx="12192000" cy="6858000"/>
  <p:notesSz cx="6858000" cy="9144000"/>
  <p:embeddedFontLst>
    <p:embeddedFont>
      <p:font typeface="맑은 고딕" panose="020B0503020000020004" pitchFamily="50" charset="-127"/>
      <p:regular r:id="rId106"/>
      <p:bold r:id="rId107"/>
    </p:embeddedFont>
    <p:embeddedFont>
      <p:font typeface="Pretendard" panose="020B0600000101010101" charset="-127"/>
      <p:regular r:id="rId108"/>
      <p:bold r:id="rId109"/>
    </p:embeddedFont>
    <p:embeddedFont>
      <p:font typeface="Noto Sans KR" panose="020B0600000101010101" charset="-127"/>
      <p:regular r:id="rId110"/>
      <p:bold r:id="rId111"/>
    </p:embeddedFont>
    <p:embeddedFont>
      <p:font typeface="Wingdings 2" panose="05020102010507070707" pitchFamily="18" charset="2"/>
      <p:regular r:id="rId1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D368"/>
    <a:srgbClr val="FFC000"/>
    <a:srgbClr val="5B9BD5"/>
    <a:srgbClr val="214867"/>
    <a:srgbClr val="C9C9C9"/>
    <a:srgbClr val="BDD7EE"/>
    <a:srgbClr val="00B0F0"/>
    <a:srgbClr val="3ED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2" autoAdjust="0"/>
    <p:restoredTop sz="84598" autoAdjust="0"/>
  </p:normalViewPr>
  <p:slideViewPr>
    <p:cSldViewPr snapToGrid="0">
      <p:cViewPr varScale="1">
        <p:scale>
          <a:sx n="94" d="100"/>
          <a:sy n="94" d="100"/>
        </p:scale>
        <p:origin x="2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C9C14-4CDC-428C-AAB5-342EC51F2E3B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34A4-E1C5-45CD-9E5A-AF91A2B23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5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4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사용자는 기본적으로 회원가입을 하고 </a:t>
            </a:r>
            <a:r>
              <a:rPr lang="ko-KR" altLang="en-US" dirty="0" err="1"/>
              <a:t>로그인을</a:t>
            </a:r>
            <a:r>
              <a:rPr lang="ko-KR" altLang="en-US" dirty="0"/>
              <a:t> 해야 </a:t>
            </a:r>
            <a:r>
              <a:rPr lang="en-US" altLang="ko-KR" dirty="0"/>
              <a:t>PMS</a:t>
            </a:r>
            <a:r>
              <a:rPr lang="ko-KR" altLang="en-US" dirty="0"/>
              <a:t>를 이용 할 수 있고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회원가입과 </a:t>
            </a:r>
            <a:r>
              <a:rPr lang="en-US" altLang="ko-KR" dirty="0"/>
              <a:t>ID/PW</a:t>
            </a:r>
            <a:r>
              <a:rPr lang="en-US" altLang="ko-KR" baseline="0" dirty="0"/>
              <a:t> </a:t>
            </a:r>
            <a:r>
              <a:rPr lang="ko-KR" altLang="en-US" baseline="0" dirty="0"/>
              <a:t>찾기는 이메일을 이용하여 인증을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로그인이</a:t>
            </a:r>
            <a:r>
              <a:rPr lang="ko-KR" altLang="en-US" baseline="0" dirty="0"/>
              <a:t> 성공하면 기본적인 회원정보를 수정 할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알림이나 채팅을 </a:t>
            </a:r>
            <a:r>
              <a:rPr lang="en-US" altLang="ko-KR" baseline="0" dirty="0"/>
              <a:t>ON,OFF </a:t>
            </a:r>
            <a:r>
              <a:rPr lang="ko-KR" altLang="en-US" baseline="0" dirty="0"/>
              <a:t>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내 글 모음에 내가 작성한 글이나 댓글 등을 한눈에 확인 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6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사용자가 로그인을 위해 서버에 로그인 요청을 보내면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클라이언트가 제공한 로그인 정보를 기반으로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DB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에서 사용자를 확인합니다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그리고 유효한 사용자인 경우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회원 정보를 기반으로 세션을 생성합니다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생성된 세션에 고유한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부여하고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클라이언트에게 응답해 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85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9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과정에서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 Validation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사용자가 입력한 항목들에 대한 특정 규칙을 정의하고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유효성을 간편하게 검사할 수 있도록 구현 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이메일 인증을 실시간으로 처리하고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 완료되면 가입이 진행되도록 구현했습니다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카카오 외부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주소 입력을 더욱 간편하게 만들었습니다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4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54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58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64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상세 내역 삭제는 작성자만 </a:t>
            </a:r>
            <a:r>
              <a:rPr lang="ko-KR" altLang="en-US" dirty="0" err="1" smtClean="0"/>
              <a:t>삭제가능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첨부파일중에 사진 파일은 </a:t>
            </a:r>
            <a:r>
              <a:rPr lang="ko-KR" altLang="en-US" dirty="0" err="1" smtClean="0"/>
              <a:t>팝업창으로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나오게하고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파일 형식은 다운로드 받을 수 있게 </a:t>
            </a:r>
            <a:r>
              <a:rPr lang="ko-KR" altLang="en-US" dirty="0" err="1" smtClean="0"/>
              <a:t>해놈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17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작업 생성시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테이블 공통적으로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 필요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- &gt;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그 중에서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원래 있던 값을 가져와서 사용하면 되므로 문제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</a:p>
          <a:p>
            <a:endParaRPr lang="ko-KR" altLang="en-US" sz="1200" dirty="0" smtClean="0"/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Task Table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에서 생성 시 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형식으로 생성이 되는데 이</a:t>
            </a:r>
            <a:r>
              <a:rPr lang="en-US" altLang="ko-KR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값을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가져다 나머지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TABLE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 넣어야 한다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ko-KR" altLang="en-US" sz="1200" dirty="0" smtClean="0"/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Task(Table)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할떄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을 하고 그 이후 두개의 테이블은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커밋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된 후 그 시점에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값을 가져오면 같은 값을 가져오게 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는 체크박스 형식으로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user_id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를 리스트로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입력받아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List&lt;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&gt;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형식으로 받아서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 </a:t>
            </a:r>
          </a:p>
          <a:p>
            <a:pPr marL="228600" indent="-228600">
              <a:buAutoNum type="arabicPeriod" startAt="2"/>
            </a:pPr>
            <a:endParaRPr lang="en-US" altLang="ko-KR" sz="120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3.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task_attach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인 첨부파일 같은 경우는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project_id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attach_no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이렇게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개인데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 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파일이 리스트 형식으로 넘어온다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그냥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문을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번 처리하여 할 수도 있지만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 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다른 방법이 없을까 생각 하던 중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예를 들어 파일이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개가 들어온다고 가정 시 현재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값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max+1, max+2, max+3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처럼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씩 커지게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java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에서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fo</a:t>
            </a:r>
            <a:r>
              <a:rPr lang="en-US" altLang="ko-KR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r </a:t>
            </a:r>
            <a:r>
              <a:rPr lang="ko-KR" altLang="en-US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문으로 </a:t>
            </a:r>
            <a:endParaRPr lang="en-US" altLang="ko-KR" sz="1200" baseline="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설정후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다중 </a:t>
            </a:r>
            <a:r>
              <a:rPr lang="en-US" altLang="ko-KR" sz="120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를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1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080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 smtClean="0"/>
              <a:t>Task(Table) update</a:t>
            </a:r>
            <a:r>
              <a:rPr lang="ko-KR" altLang="en-US" sz="1200" dirty="0" smtClean="0"/>
              <a:t>는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와 같다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/>
              <a:t>Task_sub</a:t>
            </a:r>
            <a:r>
              <a:rPr lang="en-US" altLang="ko-KR" sz="1200" dirty="0" smtClean="0"/>
              <a:t>(Table)</a:t>
            </a:r>
            <a:r>
              <a:rPr lang="ko-KR" altLang="en-US" sz="1200" dirty="0" smtClean="0"/>
              <a:t>은 먼저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개념과 차이가 있다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     한 개의 필드가 아니라 </a:t>
            </a:r>
            <a:r>
              <a:rPr lang="ko-KR" altLang="en-US" sz="1200" dirty="0" err="1" smtClean="0"/>
              <a:t>외래키가</a:t>
            </a:r>
            <a:r>
              <a:rPr lang="ko-KR" altLang="en-US" sz="1200" dirty="0" smtClean="0"/>
              <a:t> 걸린 하나의 테이블에 수정을 하는 것이기 때문에 공동작업자를 없애거나 더 추가하면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개념이 아니라 </a:t>
            </a:r>
            <a:r>
              <a:rPr lang="en-US" altLang="ko-KR" sz="1200" dirty="0" smtClean="0"/>
              <a:t>insert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delete </a:t>
            </a:r>
            <a:r>
              <a:rPr lang="ko-KR" altLang="en-US" sz="1200" dirty="0" smtClean="0"/>
              <a:t>하는 것으로 개념이 바뀌게 된다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     </a:t>
            </a:r>
            <a:r>
              <a:rPr lang="ko-KR" altLang="en-US" sz="1200" dirty="0" smtClean="0"/>
              <a:t>먼저 해당 작업에 대한 공동작업자를 모두 </a:t>
            </a:r>
            <a:r>
              <a:rPr lang="en-US" altLang="ko-KR" sz="1200" dirty="0" smtClean="0"/>
              <a:t>delete </a:t>
            </a:r>
            <a:r>
              <a:rPr lang="ko-KR" altLang="en-US" sz="1200" dirty="0" smtClean="0"/>
              <a:t>처리 후 그 이후에 </a:t>
            </a:r>
            <a:r>
              <a:rPr lang="ko-KR" altLang="en-US" sz="1200" dirty="0" err="1" smtClean="0"/>
              <a:t>수정폼에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checkbo</a:t>
            </a:r>
            <a:r>
              <a:rPr lang="ko-KR" altLang="en-US" sz="1200" dirty="0" smtClean="0"/>
              <a:t>에 체크된 토대로 다시 </a:t>
            </a:r>
            <a:r>
              <a:rPr lang="en-US" altLang="ko-KR" sz="1200" dirty="0" smtClean="0"/>
              <a:t>insert</a:t>
            </a:r>
            <a:r>
              <a:rPr lang="ko-KR" altLang="en-US" sz="1200" dirty="0" smtClean="0"/>
              <a:t>를 한다</a:t>
            </a:r>
            <a:endParaRPr lang="en-US" altLang="ko-KR" sz="1200" dirty="0" smtClean="0"/>
          </a:p>
          <a:p>
            <a:pPr marL="228600" indent="-228600">
              <a:buAutoNum type="arabicPeriod" startAt="2"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228600" indent="-228600">
              <a:buAutoNum type="arabicPeriod" startAt="3"/>
            </a:pPr>
            <a:r>
              <a:rPr lang="ko-KR" altLang="en-US" sz="1200" dirty="0" smtClean="0"/>
              <a:t>삭제할 파일이 있는 경우 </a:t>
            </a:r>
            <a:r>
              <a:rPr lang="en-US" altLang="ko-KR" sz="1200" dirty="0" smtClean="0"/>
              <a:t>checkbox</a:t>
            </a:r>
            <a:r>
              <a:rPr lang="ko-KR" altLang="en-US" sz="1200" dirty="0" smtClean="0"/>
              <a:t>에 체크된 값으로 실제 저장된 이미지를 찾아 삭제하고  그 이후 에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저장된 값을 삭제한다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4.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파일 추가 하는 부분은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와 같으므로 생성 방식과 같다</a:t>
            </a:r>
            <a:r>
              <a:rPr lang="en-US" altLang="ko-KR" sz="1200" baseline="0" dirty="0" smtClean="0"/>
              <a:t>,.</a:t>
            </a:r>
          </a:p>
          <a:p>
            <a:endParaRPr lang="en-US" altLang="ko-KR" sz="1200" baseline="0" dirty="0" smtClean="0"/>
          </a:p>
          <a:p>
            <a:r>
              <a:rPr lang="en-US" altLang="ko-KR" sz="1200" baseline="0" dirty="0" smtClean="0"/>
              <a:t>(</a:t>
            </a:r>
            <a:r>
              <a:rPr lang="ko-KR" altLang="en-US" sz="1200" baseline="0" dirty="0" smtClean="0"/>
              <a:t>참고로 먼저 </a:t>
            </a:r>
            <a:r>
              <a:rPr lang="en-US" altLang="ko-KR" sz="1200" baseline="0" dirty="0" smtClean="0"/>
              <a:t>delete </a:t>
            </a:r>
            <a:r>
              <a:rPr lang="ko-KR" altLang="en-US" sz="1200" baseline="0" dirty="0" smtClean="0"/>
              <a:t>이후에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가 되어야 데이터의 낭비를 줄일 수 있다</a:t>
            </a:r>
            <a:r>
              <a:rPr lang="en-US" altLang="ko-KR" sz="1200" baseline="0" dirty="0" smtClean="0"/>
              <a:t>,)</a:t>
            </a:r>
            <a:endParaRPr lang="en-US" altLang="ko-KR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71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휴지통은 </a:t>
            </a:r>
            <a:r>
              <a:rPr lang="ko-KR" altLang="en-US" dirty="0" err="1" smtClean="0"/>
              <a:t>작업테이블</a:t>
            </a:r>
            <a:r>
              <a:rPr lang="ko-KR" altLang="en-US" dirty="0" smtClean="0"/>
              <a:t> 필드에 </a:t>
            </a:r>
            <a:r>
              <a:rPr lang="en-US" altLang="ko-KR" dirty="0" err="1" smtClean="0"/>
              <a:t>gargabe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필드명이</a:t>
            </a:r>
            <a:r>
              <a:rPr lang="ko-KR" altLang="en-US" dirty="0" smtClean="0"/>
              <a:t> 있는데 기본값은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이고 </a:t>
            </a:r>
            <a:r>
              <a:rPr lang="ko-KR" altLang="en-US" dirty="0" err="1" smtClean="0"/>
              <a:t>작업상세</a:t>
            </a:r>
            <a:r>
              <a:rPr lang="ko-KR" altLang="en-US" dirty="0" smtClean="0"/>
              <a:t> 페이지에서 삭제 누르면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바뀌면서 휴지통으로 이동한다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휴지통에서 삭제 버튼을 누르면 </a:t>
            </a:r>
            <a:r>
              <a:rPr lang="ko-KR" altLang="en-US" dirty="0" err="1" smtClean="0"/>
              <a:t>영구삭제가</a:t>
            </a:r>
            <a:r>
              <a:rPr lang="ko-KR" altLang="en-US" dirty="0" smtClean="0"/>
              <a:t> 되어 </a:t>
            </a:r>
            <a:r>
              <a:rPr lang="en-US" altLang="ko-KR" dirty="0" err="1" smtClean="0"/>
              <a:t>delte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처리가 실행된다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95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Stomp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를 이용해 사용자가 화면을 새로고침하거나 해당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사이트에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재접속하지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않아도</a:t>
            </a:r>
            <a:endParaRPr lang="en-US" altLang="ko-KR" sz="1200" baseline="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실시간으로 알림을 수신할 수 있는 기능을 구현했으며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ko-KR" altLang="en-US" dirty="0"/>
              <a:t>사용자가 어떠한 작업을 할 때 마다 알림이 가도록 하기에는 작업량이 많아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의 연결을 끊고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재연결하여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초마다 새로운 알림이 수신될 수 있도록 하였습니다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접속한 사용자의 권한에 따라 수신할 수 있는 알림이 다른데</a:t>
            </a:r>
            <a:endParaRPr lang="en-US" altLang="ko-KR" dirty="0"/>
          </a:p>
          <a:p>
            <a:r>
              <a:rPr lang="ko-KR" altLang="en-US" dirty="0"/>
              <a:t>학생과 팀장은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답글과 댓글 알림을 받아볼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팀장은 프로젝트 생성 신청 후 관리자에 의해 승인</a:t>
            </a:r>
            <a:r>
              <a:rPr lang="ko-KR" altLang="en-US" baseline="0" dirty="0"/>
              <a:t> 처리가 되면 프로젝트 생성 승인 알림을 추가로 받아볼 수 있으며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미승인</a:t>
            </a:r>
            <a:r>
              <a:rPr lang="ko-KR" altLang="en-US" dirty="0"/>
              <a:t> 상태인 프로젝트 생성 신청 건수에 대한 알림을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28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초 마다 </a:t>
            </a:r>
            <a:r>
              <a:rPr lang="ko-KR" altLang="en-US" dirty="0" err="1"/>
              <a:t>웹소켓</a:t>
            </a:r>
            <a:r>
              <a:rPr lang="ko-KR" altLang="en-US" dirty="0"/>
              <a:t> 연결이 끊겼다가 다시 연결될 때 마다 </a:t>
            </a:r>
            <a:r>
              <a:rPr lang="en-US" altLang="ko-KR" dirty="0"/>
              <a:t>SEND</a:t>
            </a:r>
            <a:r>
              <a:rPr lang="en-US" altLang="ko-KR" baseline="0" dirty="0"/>
              <a:t> </a:t>
            </a:r>
            <a:r>
              <a:rPr lang="ko-KR" altLang="en-US" baseline="0" dirty="0"/>
              <a:t>작업이 진행되어 새로운 알림을 수신할 수 있도록 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SEND </a:t>
            </a:r>
            <a:r>
              <a:rPr lang="ko-KR" altLang="en-US" baseline="0" dirty="0"/>
              <a:t>시 서버로 전달되는 프로젝트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권한에 대한 정보를 브로커에게 전달하여 작업들이 처리되고 나면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처리 결과에 해당하는 미확인 </a:t>
            </a:r>
            <a:r>
              <a:rPr lang="ko-KR" altLang="en-US" baseline="0" dirty="0" err="1"/>
              <a:t>알림건을</a:t>
            </a:r>
            <a:r>
              <a:rPr lang="ko-KR" altLang="en-US" baseline="0" dirty="0"/>
              <a:t> 다시 서버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클라이언트 순으로 전달하여 관련 정보를 구독하고 있는 각각의 사용자에게 보여줍니다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86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접속한 사용자의 권한을</a:t>
            </a:r>
            <a:r>
              <a:rPr lang="ko-KR" altLang="en-US" baseline="0" dirty="0"/>
              <a:t> 비교해</a:t>
            </a:r>
            <a:r>
              <a:rPr lang="ko-KR" altLang="en-US" dirty="0"/>
              <a:t> 해당 권한에서 확인 가능한</a:t>
            </a:r>
            <a:r>
              <a:rPr lang="ko-KR" altLang="en-US" baseline="0" dirty="0"/>
              <a:t> 알림만 보일 수 있도록 구현했습니다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32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학생 계정으로 접속 시 당일 회의 일정과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내가 작성한 </a:t>
            </a:r>
            <a:r>
              <a:rPr lang="ko-KR" altLang="en-US" baseline="0" dirty="0" err="1"/>
              <a:t>게시글에</a:t>
            </a:r>
            <a:r>
              <a:rPr lang="ko-KR" altLang="en-US" baseline="0" dirty="0"/>
              <a:t> 등록된 답글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댓글 건수에 대한 알림 기능이 제공됩니다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 알림 클릭 시 회의록 캘린더 페이지로 이동하여 회의록을 확인하거나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신규 등록 등의 작업을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답글 알림 클릭 시 본인이 작성한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답글을 한번에 확인할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댓글 알림 클릭 시 해당 </a:t>
            </a:r>
            <a:r>
              <a:rPr lang="ko-KR" altLang="en-US" dirty="0" err="1"/>
              <a:t>게시글이</a:t>
            </a:r>
            <a:r>
              <a:rPr lang="ko-KR" altLang="en-US" dirty="0"/>
              <a:t> 팝업으로 표출됩니다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답글과 댓글은 각각의 답글과 댓글에 </a:t>
            </a:r>
            <a:r>
              <a:rPr lang="en-US" altLang="ko-KR" dirty="0" err="1"/>
              <a:t>alarm_flag</a:t>
            </a:r>
            <a:r>
              <a:rPr lang="ko-KR" altLang="en-US" baseline="0" dirty="0"/>
              <a:t>를 지정하여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처음 입력 시 자동으로 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으로 입력되어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인 건들만 조회해오도록 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알림을 확인하면 상태 값이 </a:t>
            </a:r>
            <a:r>
              <a:rPr lang="en-US" altLang="ko-KR" dirty="0"/>
              <a:t>Y</a:t>
            </a:r>
            <a:r>
              <a:rPr lang="ko-KR" altLang="en-US" dirty="0"/>
              <a:t>로 변경되면서 알림이 사라지도록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60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계정으로 접속 시 학생 계정에서 기본으로 제공되는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</a:t>
            </a:r>
            <a:r>
              <a:rPr lang="en-US" altLang="ko-KR" dirty="0"/>
              <a:t>, </a:t>
            </a:r>
            <a:r>
              <a:rPr lang="ko-KR" altLang="en-US" dirty="0"/>
              <a:t>댓글 알림 외에</a:t>
            </a:r>
            <a:endParaRPr lang="en-US" altLang="ko-KR" dirty="0"/>
          </a:p>
          <a:p>
            <a:r>
              <a:rPr lang="ko-KR" altLang="en-US" dirty="0"/>
              <a:t>프로젝트 생성 신청 후 관리자에 의해 생성 승인 처리가 되면</a:t>
            </a:r>
            <a:r>
              <a:rPr lang="ko-KR" altLang="en-US" baseline="0" dirty="0"/>
              <a:t> 프로젝트 생성이 승인되었다는 알림을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알림 클릭 시 프로젝트를 시작할 수 있는 프로젝트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단계 프로파일 페이지로 이동하며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해당 페이지로 이동해 프로젝트 확인 시 </a:t>
            </a:r>
            <a:r>
              <a:rPr lang="en-US" altLang="ko-KR" baseline="0" dirty="0" err="1"/>
              <a:t>alarm_flag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Y</a:t>
            </a:r>
            <a:r>
              <a:rPr lang="ko-KR" altLang="en-US" baseline="0" dirty="0"/>
              <a:t>로 변경되면서 해당 알림이 사라집니다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86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 접속 시 팀장이 신청한 프로젝트 생성</a:t>
            </a:r>
            <a:r>
              <a:rPr lang="ko-KR" altLang="en-US" baseline="0" dirty="0"/>
              <a:t> 신청 건 중 </a:t>
            </a:r>
            <a:r>
              <a:rPr lang="ko-KR" altLang="en-US" baseline="0" dirty="0" err="1"/>
              <a:t>미승인</a:t>
            </a:r>
            <a:r>
              <a:rPr lang="ko-KR" altLang="en-US" baseline="0" dirty="0"/>
              <a:t> 상태인 프로젝트의 건수를 알림으로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프로젝트 생성 신청 시 해당 프로젝트의 승인 여부와 삭제 여부를 구분할 수 있는 </a:t>
            </a:r>
            <a:r>
              <a:rPr lang="ko-KR" altLang="en-US" baseline="0" dirty="0" err="1"/>
              <a:t>상태값이</a:t>
            </a:r>
            <a:r>
              <a:rPr lang="ko-KR" altLang="en-US" baseline="0" dirty="0"/>
              <a:t> 지정되어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미승인</a:t>
            </a:r>
            <a:r>
              <a:rPr lang="ko-KR" altLang="en-US" baseline="0" dirty="0"/>
              <a:t> 상태이고 삭제되지 않은 상태인 프로젝트의 개수를 조회해와 알림에 </a:t>
            </a:r>
            <a:r>
              <a:rPr lang="ko-KR" altLang="en-US" baseline="0" dirty="0" err="1"/>
              <a:t>표출시켰습니다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접속한 유저의 권한이 관리자</a:t>
            </a:r>
            <a:r>
              <a:rPr lang="en-US" altLang="ko-KR" baseline="0" dirty="0"/>
              <a:t>(admin)</a:t>
            </a:r>
            <a:r>
              <a:rPr lang="ko-KR" altLang="en-US" baseline="0" dirty="0"/>
              <a:t>인지 확인 후 관리자로 접속한 경우에만 해당 알림을 표시할 수 있도록 기능 구현했으며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해당 알림 클릭 시 승인 처리를 할 수 있는 관리자 설정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관리 페이지로 이동합니다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4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FullCalendar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전체 프로젝트 기간과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해당 프로젝트에 등록된 회의 일정 이벤트를 추가하여 캘린더에 표시되도록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추가된 해당 이벤트 중 프로젝트 기간에 대한 이벤트 클릭 시 해당 프로젝트의 정보를 확인할 수 있는 프로젝트 </a:t>
            </a:r>
            <a:r>
              <a:rPr lang="en-US" altLang="ko-KR" baseline="0" dirty="0"/>
              <a:t>Home </a:t>
            </a:r>
            <a:r>
              <a:rPr lang="ko-KR" altLang="en-US" baseline="0" dirty="0"/>
              <a:t>화면으로 이동합니다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35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세션에 저장된</a:t>
            </a:r>
            <a:r>
              <a:rPr lang="ko-KR" altLang="en-US" baseline="0" dirty="0"/>
              <a:t> 유저 정보 중 </a:t>
            </a:r>
            <a:r>
              <a:rPr lang="en-US" altLang="ko-KR" baseline="0" dirty="0" err="1"/>
              <a:t>project_id</a:t>
            </a:r>
            <a:r>
              <a:rPr lang="ko-KR" altLang="en-US" baseline="0" dirty="0"/>
              <a:t>로 접속한 유저가 팀원으로 지정된 해당 프로젝트의 전체 기간과</a:t>
            </a:r>
            <a:endParaRPr lang="en-US" altLang="ko-KR" baseline="0" dirty="0"/>
          </a:p>
          <a:p>
            <a:r>
              <a:rPr lang="ko-KR" altLang="en-US" baseline="0" dirty="0"/>
              <a:t>해당 프로젝트에 등록된 회의 일정 리스트를 가져와 이벤트를 추가하였고</a:t>
            </a:r>
            <a:r>
              <a:rPr lang="en-US" altLang="ko-KR" baseline="0" dirty="0"/>
              <a:t>, </a:t>
            </a:r>
            <a:r>
              <a:rPr lang="ko-KR" altLang="en-US" dirty="0"/>
              <a:t>두가지 이벤트를 각각 다른 색상으로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이미지 중 파란색으로 표시된 전체 프로젝트 기간 클릭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프로젝트의 전체적인 정보들을 확인할 수 있는 프로젝트 </a:t>
            </a:r>
            <a:r>
              <a:rPr lang="en-US" altLang="ko-KR" dirty="0"/>
              <a:t>Home </a:t>
            </a:r>
            <a:r>
              <a:rPr lang="ko-KR" altLang="en-US" dirty="0"/>
              <a:t>화면으로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일정에 대한 정보는 동일한 </a:t>
            </a:r>
            <a:r>
              <a:rPr lang="en-US" altLang="ko-KR" dirty="0" err="1"/>
              <a:t>FullCalendar</a:t>
            </a:r>
            <a:r>
              <a:rPr lang="ko-KR" altLang="en-US" dirty="0"/>
              <a:t>를 이용한</a:t>
            </a:r>
            <a:r>
              <a:rPr lang="ko-KR" altLang="en-US" baseline="0" dirty="0"/>
              <a:t> 캘린더 형태의</a:t>
            </a:r>
            <a:r>
              <a:rPr lang="ko-KR" altLang="en-US" dirty="0"/>
              <a:t> 회의록</a:t>
            </a:r>
            <a:r>
              <a:rPr lang="ko-KR" altLang="en-US" baseline="0" dirty="0"/>
              <a:t> 기능을</a:t>
            </a:r>
            <a:r>
              <a:rPr lang="ko-KR" altLang="en-US" dirty="0"/>
              <a:t> 별도로</a:t>
            </a:r>
            <a:r>
              <a:rPr lang="ko-KR" altLang="en-US" baseline="0" dirty="0"/>
              <a:t> 만들어</a:t>
            </a:r>
            <a:r>
              <a:rPr lang="ko-KR" altLang="en-US" dirty="0"/>
              <a:t> 페이지 이동은 구현하지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0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회의록의 경우 프로젝트 캘린더와 동일한 </a:t>
            </a:r>
            <a:r>
              <a:rPr lang="en-US" altLang="ko-KR" dirty="0" err="1"/>
              <a:t>FullCalendar</a:t>
            </a:r>
            <a:r>
              <a:rPr lang="ko-KR" altLang="en-US" baseline="0" dirty="0"/>
              <a:t> 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 등록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미등록 상태에 따라 각각 다른 색상으로 이벤트를 추가했으며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 일정 등록과 회의록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두가지의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버튼을 만들어 추가했습니다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회의록이 등록된 상태의 이벤트를 클릭할 경우 해당 회의록의 상세 페이지로 이동되며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 일정을 클릭할 경우 회의 일정</a:t>
            </a:r>
            <a:r>
              <a:rPr lang="ko-KR" altLang="en-US" baseline="0" dirty="0"/>
              <a:t> 수정과 삭제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회의록을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 등록 버튼을 누르면 회의록과 회의 일정을 선택해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표출되며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회의록 버튼을 누르면 캘린더 오른쪽으로 회의록 리스트가 출력됩니다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27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추가 시 회의록이 등록된 회의는 보라색</a:t>
            </a:r>
            <a:r>
              <a:rPr lang="en-US" altLang="ko-KR" dirty="0"/>
              <a:t>, </a:t>
            </a:r>
            <a:r>
              <a:rPr lang="ko-KR" altLang="en-US" dirty="0"/>
              <a:t>회의록이 등록되지 않은 회의 일정은 노란색으로 각각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회의록이 등록된 회의인 보라색 이벤트를 클릭하면 회의록 수정</a:t>
            </a:r>
            <a:r>
              <a:rPr lang="en-US" altLang="ko-KR" dirty="0"/>
              <a:t>, </a:t>
            </a:r>
            <a:r>
              <a:rPr lang="ko-KR" altLang="en-US" dirty="0"/>
              <a:t>삭제가 가능한 상세 페이지로 이동하고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회의인 노란색 이벤트를 클릭하면 회의록을 등록하거나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일정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삭제가 가능한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창에는 기존 회의에 등록된 회의 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참석자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첨부파일</a:t>
            </a:r>
            <a:r>
              <a:rPr lang="en-US" altLang="ko-KR" baseline="0" dirty="0"/>
              <a:t>,</a:t>
            </a:r>
            <a:r>
              <a:rPr lang="ko-KR" altLang="en-US" baseline="0" dirty="0"/>
              <a:t> 회의내용과 같은 모든 정보를 그대로 가져오며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일정 수정 시 회의록 미등록 상태가 유지되어 기존과 동일한 노란색으로 일정이 표시되고</a:t>
            </a:r>
            <a:endParaRPr lang="en-US" altLang="ko-KR" baseline="0" dirty="0"/>
          </a:p>
          <a:p>
            <a:r>
              <a:rPr lang="ko-KR" altLang="en-US" baseline="0" dirty="0"/>
              <a:t>회의록 등록 시 회의록 등록 상태로 상태가 변경되어 보라색으로 일정 색상이 변경됩니다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회의록 등록 또는 일정 수정 시 기존에 등록된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데이터를 </a:t>
            </a:r>
            <a:r>
              <a:rPr lang="en-US" altLang="ko-KR" baseline="0" dirty="0"/>
              <a:t>UPDATE</a:t>
            </a:r>
            <a:r>
              <a:rPr lang="ko-KR" altLang="en-US" baseline="0" dirty="0"/>
              <a:t>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동일한 회의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가진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테이블의 데이터를 모두 삭제한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참석자를 다시 등록하는 순으로 작업 진행했으며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 삭제 시에는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테이블에서 참석자를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모두 삭제한 후</a:t>
            </a:r>
            <a:endParaRPr lang="en-US" altLang="ko-KR" baseline="0" dirty="0"/>
          </a:p>
          <a:p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데이터가 삭제될 수 있도록 작업 진행했으며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회의일정</a:t>
            </a:r>
            <a:r>
              <a:rPr lang="ko-KR" altLang="en-US" dirty="0"/>
              <a:t> 등록 버튼을 클릭하면 라디오 버튼으로 들어간 회의 일정과 회의록</a:t>
            </a:r>
            <a:r>
              <a:rPr lang="ko-KR" altLang="en-US" baseline="0" dirty="0"/>
              <a:t> 중 한가지를 선택해 회의 등록이 가능합니다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일정으로 등록 시 회의록 미등록 상태 색상인 노란색으로 일정이 추가되며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회의록으로 등록 시 회의록 등록 상태 색상인 보라색으로 일정이 추가됩니다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 등록 시에는 </a:t>
            </a:r>
            <a:r>
              <a:rPr lang="en-US" altLang="ko-KR" baseline="0" dirty="0"/>
              <a:t>MEETING</a:t>
            </a:r>
            <a:r>
              <a:rPr lang="ko-KR" altLang="en-US" dirty="0"/>
              <a:t> 테이블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후 동일한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가져와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하는 순으로 작업 진행했으며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수정</a:t>
            </a:r>
            <a:r>
              <a:rPr lang="en-US" altLang="ko-KR" baseline="0" dirty="0"/>
              <a:t>,</a:t>
            </a:r>
            <a:r>
              <a:rPr lang="ko-KR" altLang="en-US" baseline="0" dirty="0"/>
              <a:t> 삭제와 동일하게 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8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</a:t>
            </a:r>
            <a:r>
              <a:rPr lang="ko-KR" altLang="en-US" dirty="0" err="1"/>
              <a:t>커스텀</a:t>
            </a:r>
            <a:r>
              <a:rPr lang="ko-KR" altLang="en-US" dirty="0"/>
              <a:t> 버튼인 회의록 버튼을 클릭하면 </a:t>
            </a:r>
            <a:r>
              <a:rPr lang="en-US" altLang="ko-KR" dirty="0"/>
              <a:t>AJAX</a:t>
            </a:r>
            <a:r>
              <a:rPr lang="ko-KR" altLang="en-US" dirty="0"/>
              <a:t>를</a:t>
            </a:r>
            <a:r>
              <a:rPr lang="ko-KR" altLang="en-US" baseline="0" dirty="0"/>
              <a:t> 사용해 </a:t>
            </a:r>
            <a:r>
              <a:rPr lang="ko-KR" altLang="en-US" dirty="0"/>
              <a:t>캘린더 오른쪽으로 회의록 리스트가 표출되도록 구현함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 리스트 중 하나의 회의록을</a:t>
            </a:r>
            <a:r>
              <a:rPr lang="ko-KR" altLang="en-US" baseline="0" dirty="0"/>
              <a:t> 클릭하면 보라색 이벤트를 클릭했을 때와 동일하게 회의록 상세 페이지로 이동됨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71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공지사항 게시판은 다른 계시판과 다르게 관리자 계정으로 로그인하면 게시글 작성과 수정</a:t>
            </a:r>
            <a:r>
              <a:rPr lang="en-US" altLang="ko-KR"/>
              <a:t>,</a:t>
            </a:r>
            <a:r>
              <a:rPr lang="ko-KR" altLang="en-US"/>
              <a:t> 삭제가 가능하고 그 외 사용자는 조회만 가능하다</a:t>
            </a:r>
          </a:p>
          <a:p>
            <a:pPr lvl="0">
              <a:defRPr/>
            </a:pPr>
            <a:r>
              <a:rPr lang="ko-KR" altLang="en-US"/>
              <a:t>자유</a:t>
            </a:r>
            <a:r>
              <a:rPr lang="en-US" altLang="ko-KR"/>
              <a:t>/</a:t>
            </a:r>
            <a:r>
              <a:rPr lang="ko-KR" altLang="en-US"/>
              <a:t>이벤트</a:t>
            </a:r>
            <a:r>
              <a:rPr lang="en-US" altLang="ko-KR"/>
              <a:t>/Q&amp;A</a:t>
            </a:r>
            <a:r>
              <a:rPr lang="ko-KR" altLang="en-US"/>
              <a:t> 게시판은 게시글 작성이 모든 사용자가 가능하고</a:t>
            </a:r>
            <a:r>
              <a:rPr lang="en-US" altLang="ko-KR"/>
              <a:t>,</a:t>
            </a:r>
            <a:r>
              <a:rPr lang="ko-KR" altLang="en-US"/>
              <a:t> 작성할 때 제목과 본문에 </a:t>
            </a:r>
            <a:r>
              <a:rPr lang="en-US" altLang="ko-KR"/>
              <a:t>bean validation</a:t>
            </a:r>
            <a:r>
              <a:rPr lang="ko-KR" altLang="en-US"/>
              <a:t> 을 활용하여 필수 입력란으로 설정해놨다</a:t>
            </a:r>
          </a:p>
          <a:p>
            <a:pPr lvl="0">
              <a:defRPr/>
            </a:pPr>
            <a:r>
              <a:rPr lang="ko-KR" altLang="en-US"/>
              <a:t>자유와</a:t>
            </a:r>
            <a:r>
              <a:rPr lang="en-US" altLang="ko-KR"/>
              <a:t> </a:t>
            </a:r>
            <a:r>
              <a:rPr lang="ko-KR" altLang="en-US"/>
              <a:t>이벤트는 댓글과 답글 입력으로 나뉘는데</a:t>
            </a:r>
            <a:r>
              <a:rPr lang="en-US" altLang="ko-KR"/>
              <a:t>,</a:t>
            </a:r>
            <a:r>
              <a:rPr lang="ko-KR" altLang="en-US"/>
              <a:t> 댓글은 전체 리스트에 안 보이고 해당 글을 클릭하면 하단에 댓글 달 수 잇는 향태이다 </a:t>
            </a:r>
            <a:r>
              <a:rPr lang="en-US" altLang="ko-KR"/>
              <a:t>(</a:t>
            </a:r>
            <a:r>
              <a:rPr lang="ko-KR" altLang="en-US"/>
              <a:t>댓글의 댓글은 달 수 없는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Q&amp;A</a:t>
            </a:r>
            <a:r>
              <a:rPr lang="ko-KR" altLang="en-US"/>
              <a:t>에 있는 답글은 전체 리스트에 보이고 대댓글이 가능하다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추천은 중복이 안되고</a:t>
            </a:r>
            <a:r>
              <a:rPr lang="en-US" altLang="ko-KR"/>
              <a:t>,</a:t>
            </a:r>
            <a:r>
              <a:rPr lang="ko-KR" altLang="en-US"/>
              <a:t> 해당 글을 클릭할 때마다 조회수가 증가된다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22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진행 과정 설명</a:t>
            </a:r>
          </a:p>
          <a:p>
            <a:pPr lvl="0">
              <a:defRPr/>
            </a:pPr>
            <a:r>
              <a:rPr lang="en-US" altLang="ko-KR"/>
              <a:t>(1) </a:t>
            </a:r>
            <a:r>
              <a:rPr lang="ko-KR" altLang="en-US"/>
              <a:t>검증 관련 어노테이션 맴버변수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</a:t>
            </a:r>
            <a:r>
              <a:rPr lang="ko-KR" altLang="en-US"/>
              <a:t>에 지정하여 입력값에 대한 규칙을 정한다</a:t>
            </a:r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정해진 규칙을 벗어날 시 표시할 </a:t>
            </a:r>
            <a:r>
              <a:rPr lang="en-US" altLang="ko-KR"/>
              <a:t>error message </a:t>
            </a:r>
            <a:r>
              <a:rPr lang="ko-KR" altLang="en-US"/>
              <a:t>지정한다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필수 입력란입니다</a:t>
            </a:r>
            <a:r>
              <a:rPr lang="en-US" altLang="ko-KR"/>
              <a:t>”</a:t>
            </a:r>
          </a:p>
          <a:p>
            <a:pPr lvl="0">
              <a:defRPr/>
            </a:pPr>
            <a:r>
              <a:rPr lang="en-US" altLang="ko-KR"/>
              <a:t>(3) @Valid : Controller</a:t>
            </a:r>
            <a:r>
              <a:rPr lang="ko-KR" altLang="en-US"/>
              <a:t>에서 </a:t>
            </a:r>
            <a:r>
              <a:rPr lang="en-US" altLang="ko-KR"/>
              <a:t>post </a:t>
            </a:r>
            <a:r>
              <a:rPr lang="ko-KR" altLang="en-US"/>
              <a:t>요청을 받았을 때</a:t>
            </a:r>
            <a:r>
              <a:rPr lang="en-US" altLang="ko-KR"/>
              <a:t>, </a:t>
            </a:r>
            <a:r>
              <a:rPr lang="ko-KR" altLang="en-US"/>
              <a:t>해당 요청 값들로 구성된 객체를 검증하는 어노테이션이다</a:t>
            </a:r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각 필드의 입력 값이 정해진 </a:t>
            </a:r>
            <a:r>
              <a:rPr lang="en-US" altLang="ko-KR"/>
              <a:t>Validation </a:t>
            </a:r>
            <a:r>
              <a:rPr lang="ko-KR" altLang="en-US"/>
              <a:t>규칙을 따르는지 판단한다</a:t>
            </a:r>
          </a:p>
          <a:p>
            <a:pPr lvl="0">
              <a:defRPr/>
            </a:pPr>
            <a:r>
              <a:rPr lang="en-US" altLang="ko-KR"/>
              <a:t>(4) BindingResult : </a:t>
            </a:r>
            <a:r>
              <a:rPr lang="ko-KR" altLang="en-US"/>
              <a:t>검증 대상 객체와 검증 결과에 대한 정보를 담고 있는 객체이고</a:t>
            </a:r>
            <a:r>
              <a:rPr lang="en-US" altLang="ko-KR"/>
              <a:t>,</a:t>
            </a:r>
            <a:r>
              <a:rPr lang="ko-KR" altLang="en-US"/>
              <a:t> 파라미터 위치는 </a:t>
            </a:r>
            <a:r>
              <a:rPr lang="en-US" altLang="ko-KR"/>
              <a:t>@Valid </a:t>
            </a:r>
            <a:r>
              <a:rPr lang="ko-KR" altLang="en-US"/>
              <a:t>객체 바로 뒤에 선언해야 한다</a:t>
            </a:r>
          </a:p>
          <a:p>
            <a:pPr lvl="0">
              <a:defRPr/>
            </a:pPr>
            <a:r>
              <a:rPr lang="en-US" altLang="ko-KR"/>
              <a:t>(5) Application Debug Mode </a:t>
            </a:r>
            <a:r>
              <a:rPr lang="ko-KR" altLang="en-US"/>
              <a:t>에서 잘못된 입력값을 보냈을 시에 검증 대상 객체</a:t>
            </a:r>
            <a:r>
              <a:rPr lang="en-US" altLang="ko-KR"/>
              <a:t>(target)</a:t>
            </a:r>
            <a:r>
              <a:rPr lang="ko-KR" altLang="en-US"/>
              <a:t>와 검증 결과</a:t>
            </a:r>
            <a:r>
              <a:rPr lang="en-US" altLang="ko-KR"/>
              <a:t>(error)</a:t>
            </a:r>
            <a:r>
              <a:rPr lang="ko-KR" altLang="en-US"/>
              <a:t>에 대한 정보를 담고 있는 </a:t>
            </a:r>
            <a:r>
              <a:rPr lang="en-US" altLang="ko-KR"/>
              <a:t>BindingResult </a:t>
            </a:r>
            <a:r>
              <a:rPr lang="ko-KR" altLang="en-US"/>
              <a:t>객체가 생성한다</a:t>
            </a:r>
          </a:p>
          <a:p>
            <a:pPr lvl="0">
              <a:defRPr/>
            </a:pPr>
            <a:r>
              <a:rPr lang="en-US" altLang="ko-KR"/>
              <a:t>(6) PostMapping Controller</a:t>
            </a:r>
            <a:r>
              <a:rPr lang="ko-KR" altLang="en-US"/>
              <a:t>의 매개변수로 </a:t>
            </a:r>
            <a:r>
              <a:rPr lang="en-US" altLang="ko-KR"/>
              <a:t>@Valid </a:t>
            </a:r>
            <a:r>
              <a:rPr lang="ko-KR" altLang="en-US"/>
              <a:t>객체</a:t>
            </a:r>
            <a:r>
              <a:rPr lang="en-US" altLang="ko-KR"/>
              <a:t>, BindingResult </a:t>
            </a:r>
            <a:r>
              <a:rPr lang="ko-KR" altLang="en-US"/>
              <a:t>객체</a:t>
            </a:r>
            <a:r>
              <a:rPr lang="en-US" altLang="ko-KR"/>
              <a:t>, Model </a:t>
            </a:r>
            <a:r>
              <a:rPr lang="ko-KR" altLang="en-US"/>
              <a:t>객체를 지정하면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View </a:t>
            </a:r>
            <a:r>
              <a:rPr lang="ko-KR" altLang="en-US"/>
              <a:t>단으로 넘기는 </a:t>
            </a:r>
            <a:r>
              <a:rPr lang="en-US" altLang="ko-KR"/>
              <a:t>Model </a:t>
            </a:r>
            <a:r>
              <a:rPr lang="ko-KR" altLang="en-US"/>
              <a:t>객체에 </a:t>
            </a:r>
            <a:r>
              <a:rPr lang="en-US" altLang="ko-KR"/>
              <a:t>@Valid </a:t>
            </a:r>
            <a:r>
              <a:rPr lang="ko-KR" altLang="en-US"/>
              <a:t>객체와 </a:t>
            </a:r>
            <a:r>
              <a:rPr lang="en-US" altLang="ko-KR"/>
              <a:t>BindingResult </a:t>
            </a:r>
            <a:r>
              <a:rPr lang="ko-KR" altLang="en-US"/>
              <a:t>객체를 자동으로 </a:t>
            </a:r>
            <a:r>
              <a:rPr lang="en-US" altLang="ko-KR"/>
              <a:t>addAttribute </a:t>
            </a:r>
            <a:r>
              <a:rPr lang="ko-KR" altLang="en-US"/>
              <a:t>수행한다</a:t>
            </a:r>
          </a:p>
          <a:p>
            <a:pPr lvl="0">
              <a:defRPr/>
            </a:pPr>
            <a:r>
              <a:rPr lang="en-US" altLang="ko-KR"/>
              <a:t>(7) bindingResult.hasErrors() </a:t>
            </a:r>
            <a:r>
              <a:rPr lang="ko-KR" altLang="en-US"/>
              <a:t>값이 </a:t>
            </a:r>
            <a:r>
              <a:rPr lang="en-US" altLang="ko-KR"/>
              <a:t>True</a:t>
            </a:r>
            <a:r>
              <a:rPr lang="ko-KR" altLang="en-US"/>
              <a:t>이면 </a:t>
            </a:r>
            <a:r>
              <a:rPr lang="en-US" altLang="ko-KR"/>
              <a:t>(</a:t>
            </a:r>
            <a:r>
              <a:rPr lang="ko-KR" altLang="en-US"/>
              <a:t>검증 결과 입력값에 문제가 있다고 판단</a:t>
            </a:r>
            <a:r>
              <a:rPr lang="en-US" altLang="ko-KR"/>
              <a:t>) </a:t>
            </a:r>
            <a:r>
              <a:rPr lang="ko-KR" altLang="en-US"/>
              <a:t>다시 게시글 작성하는 페이지로 돌아오게 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제목과 본문에 </a:t>
            </a:r>
            <a:r>
              <a:rPr lang="en-US" altLang="ko-KR"/>
              <a:t>@NotBlank</a:t>
            </a:r>
            <a:r>
              <a:rPr lang="ko-KR" altLang="en-US"/>
              <a:t>과 </a:t>
            </a:r>
            <a:r>
              <a:rPr lang="en-US" altLang="ko-KR"/>
              <a:t>@NotEmpty</a:t>
            </a:r>
            <a:r>
              <a:rPr lang="ko-KR" altLang="en-US"/>
              <a:t>의 어노테이션 사용했다</a:t>
            </a:r>
          </a:p>
          <a:p>
            <a:pPr lvl="0">
              <a:defRPr/>
            </a:pPr>
            <a:r>
              <a:rPr lang="ko-KR" altLang="en-US"/>
              <a:t>제목에 </a:t>
            </a:r>
            <a:r>
              <a:rPr lang="en-US" altLang="ko-KR"/>
              <a:t> @NotNull</a:t>
            </a:r>
            <a:r>
              <a:rPr lang="ko-KR" altLang="en-US"/>
              <a:t>의 </a:t>
            </a:r>
            <a:r>
              <a:rPr lang="en-US" altLang="ko-KR"/>
              <a:t>valid</a:t>
            </a:r>
            <a:r>
              <a:rPr lang="ko-KR" altLang="en-US"/>
              <a:t>를 </a:t>
            </a:r>
            <a:r>
              <a:rPr lang="en-US" altLang="ko-KR"/>
              <a:t>implementaion</a:t>
            </a:r>
            <a:r>
              <a:rPr lang="ko-KR" altLang="en-US"/>
              <a:t>하면서 추가로 해당 오브젝트의 </a:t>
            </a:r>
            <a:r>
              <a:rPr lang="en-US" altLang="ko-KR"/>
              <a:t>size</a:t>
            </a:r>
            <a:r>
              <a:rPr lang="ko-KR" altLang="en-US"/>
              <a:t>와 </a:t>
            </a:r>
            <a:r>
              <a:rPr lang="en-US" altLang="ko-KR"/>
              <a:t>length</a:t>
            </a:r>
            <a:r>
              <a:rPr lang="ko-KR" altLang="en-US"/>
              <a:t>를 검사해서 </a:t>
            </a:r>
            <a:r>
              <a:rPr lang="en-US" altLang="ko-KR"/>
              <a:t>0</a:t>
            </a:r>
            <a:r>
              <a:rPr lang="ko-KR" altLang="en-US"/>
              <a:t>보다 큰지 확인한다</a:t>
            </a:r>
          </a:p>
          <a:p>
            <a:pPr lvl="0">
              <a:defRPr/>
            </a:pPr>
            <a:r>
              <a:rPr lang="ko-KR" altLang="en-US"/>
              <a:t>본문은</a:t>
            </a:r>
            <a:r>
              <a:rPr lang="en-US" altLang="ko-KR"/>
              <a:t> </a:t>
            </a:r>
            <a:r>
              <a:rPr lang="ko-KR" altLang="en-US"/>
              <a:t>제목의 </a:t>
            </a:r>
            <a:r>
              <a:rPr lang="en-US" altLang="ko-KR"/>
              <a:t>@NotBlank</a:t>
            </a:r>
            <a:r>
              <a:rPr lang="ko-KR" altLang="en-US"/>
              <a:t>의 속성으로 본문은</a:t>
            </a:r>
            <a:r>
              <a:rPr lang="en-US" altLang="ko-KR"/>
              <a:t> null </a:t>
            </a:r>
            <a:r>
              <a:rPr lang="ko-KR" altLang="en-US"/>
              <a:t>값만 걸러낼 수 있는 </a:t>
            </a:r>
            <a:r>
              <a:rPr lang="en-US" altLang="ko-KR"/>
              <a:t>@NotEmpty </a:t>
            </a:r>
            <a:r>
              <a:rPr lang="ko-KR" altLang="en-US"/>
              <a:t>사용되었다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56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 조회 페이지에서 수정 버튼을 눌러 수정 페이지에서 수정한 후</a:t>
            </a:r>
          </a:p>
          <a:p>
            <a:pPr lvl="0">
              <a:defRPr/>
            </a:pPr>
            <a:r>
              <a:rPr lang="ko-KR" altLang="en-US"/>
              <a:t>수정한 게시글을 문서 조회하는 페이지에서 보기 위해 </a:t>
            </a:r>
          </a:p>
          <a:p>
            <a:pPr lvl="0">
              <a:defRPr/>
            </a:pPr>
            <a:r>
              <a:rPr lang="en-US" altLang="ko-KR"/>
              <a:t>RedirectAttributes</a:t>
            </a:r>
            <a:r>
              <a:rPr lang="ko-KR" altLang="en-US"/>
              <a:t>을 통해 수정한 게시글 번호를 리다이렉트 해서 조회 가능하게 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게시글 삭제는 </a:t>
            </a:r>
            <a:r>
              <a:rPr lang="en-US" altLang="ko-KR"/>
              <a:t>ajax</a:t>
            </a:r>
            <a:r>
              <a:rPr lang="ko-KR" altLang="en-US"/>
              <a:t>를 활용했는데 </a:t>
            </a:r>
          </a:p>
          <a:p>
            <a:pPr lvl="0">
              <a:defRPr/>
            </a:pPr>
            <a:r>
              <a:rPr lang="ko-KR" altLang="en-US"/>
              <a:t>글 번호와 회원 아이디를 담아서 </a:t>
            </a:r>
            <a:r>
              <a:rPr lang="en-US" altLang="ko-KR"/>
              <a:t>controller</a:t>
            </a:r>
            <a:r>
              <a:rPr lang="ko-KR" altLang="en-US"/>
              <a:t>에 보낸 후 </a:t>
            </a:r>
            <a:r>
              <a:rPr lang="en-US" altLang="ko-KR"/>
              <a:t>delete</a:t>
            </a:r>
            <a:r>
              <a:rPr lang="ko-KR" altLang="en-US"/>
              <a:t> 작업을 했다</a:t>
            </a:r>
          </a:p>
          <a:p>
            <a:pPr lvl="0">
              <a:defRPr/>
            </a:pPr>
            <a:r>
              <a:rPr lang="ko-KR" altLang="en-US"/>
              <a:t>삭제 후 게시판의 첫 페이지로 이동하기 위해 자바스크립트에서 window.location.href 를 활용해서 페이지 리다이렉트 했다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5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활용한 추천 기능이다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 추천하려는 게시글의 글 번호인 </a:t>
            </a:r>
            <a:r>
              <a:rPr lang="en-US" altLang="ko-KR"/>
              <a:t>pk</a:t>
            </a:r>
            <a:r>
              <a:rPr lang="ko-KR" altLang="en-US"/>
              <a:t>를 전달한다 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에서 추천하려는 접속자가 추천자 목록 테이블에 있는지 확인한 후에</a:t>
            </a:r>
            <a:r>
              <a:rPr lang="en-US" altLang="ko-KR"/>
              <a:t>,</a:t>
            </a:r>
            <a:r>
              <a:rPr lang="ko-KR" altLang="en-US"/>
              <a:t> 존재 한다면 </a:t>
            </a:r>
            <a:r>
              <a:rPr lang="en-US" altLang="ko-KR"/>
              <a:t>“</a:t>
            </a:r>
            <a:r>
              <a:rPr lang="ko-KR" altLang="en-US"/>
              <a:t>추천 중복입니다</a:t>
            </a:r>
            <a:r>
              <a:rPr lang="en-US" altLang="ko-KR"/>
              <a:t>”</a:t>
            </a:r>
            <a:r>
              <a:rPr lang="ko-KR" altLang="en-US"/>
              <a:t> 라는 문구가 나오고</a:t>
            </a:r>
          </a:p>
          <a:p>
            <a:pPr lvl="0">
              <a:defRPr/>
            </a:pPr>
            <a:r>
              <a:rPr lang="ko-KR" altLang="en-US"/>
              <a:t>존재하지 않는다면 추천을 추천자 목록 테이블에 </a:t>
            </a:r>
            <a:r>
              <a:rPr lang="en-US" altLang="ko-KR"/>
              <a:t>insert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게시판 테이블에 추천수를 </a:t>
            </a:r>
            <a:r>
              <a:rPr lang="en-US" altLang="ko-KR"/>
              <a:t>update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뷰에 추천수를 보이기 위해 게시판 테이블의 추천 컬럼을 </a:t>
            </a:r>
            <a:r>
              <a:rPr lang="en-US" altLang="ko-KR"/>
              <a:t>select</a:t>
            </a:r>
            <a:r>
              <a:rPr lang="ko-KR" altLang="en-US"/>
              <a:t> 한다 </a:t>
            </a:r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7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9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로컬 화면으로 캡쳐해서 변경하기 </a:t>
            </a:r>
            <a:r>
              <a:rPr lang="en-US" altLang="ko-KR"/>
              <a:t>!!!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댓글</a:t>
            </a:r>
            <a:r>
              <a:rPr lang="en-US" altLang="ko-KR"/>
              <a:t>,</a:t>
            </a:r>
            <a:r>
              <a:rPr lang="ko-KR" altLang="en-US"/>
              <a:t> 답글 미혜언니랑 얘기 후에 정확히 적는 게 맞을 것 같아서 일단 비웠습니당</a:t>
            </a:r>
            <a:r>
              <a:rPr lang="en-US" altLang="ko-KR"/>
              <a:t>..</a:t>
            </a:r>
          </a:p>
          <a:p>
            <a:pPr lvl="0">
              <a:defRPr/>
            </a:pPr>
            <a:r>
              <a:rPr lang="ko-KR" altLang="en-US"/>
              <a:t>내가 생각한 거 적다가 하나라도 틀리면 언니한테 더 일이라서</a:t>
            </a:r>
            <a:r>
              <a:rPr lang="en-US" altLang="ko-KR"/>
              <a:t>...</a:t>
            </a:r>
            <a:r>
              <a:rPr lang="ko-KR" altLang="en-US"/>
              <a:t> 일단은 </a:t>
            </a:r>
            <a:r>
              <a:rPr lang="en-US" altLang="ko-KR"/>
              <a:t>,,,</a:t>
            </a:r>
            <a:r>
              <a:rPr lang="ko-KR" altLang="en-US"/>
              <a:t>ㅠㅠㅠ ♡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84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로컬 화면으로 캡쳐해서 변경하기 </a:t>
            </a:r>
            <a:r>
              <a:rPr lang="en-US" altLang="ko-KR"/>
              <a:t>!!!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40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request – response</a:t>
            </a:r>
            <a:r>
              <a:rPr lang="ko-KR" altLang="en-US" baseline="0" dirty="0"/>
              <a:t>구조로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요청이 없으면 응답도 없지만</a:t>
            </a:r>
            <a:r>
              <a:rPr lang="en-US" altLang="ko-KR" baseline="0" dirty="0"/>
              <a:t>,</a:t>
            </a:r>
            <a:br>
              <a:rPr lang="en-US" altLang="ko-KR" baseline="0" dirty="0"/>
            </a:br>
            <a:endParaRPr lang="en-US" altLang="ko-KR" dirty="0"/>
          </a:p>
          <a:p>
            <a:r>
              <a:rPr lang="en-US" altLang="ko-KR" dirty="0"/>
              <a:t>STOMP</a:t>
            </a:r>
            <a:r>
              <a:rPr lang="ko-KR" altLang="en-US" dirty="0"/>
              <a:t>는 </a:t>
            </a:r>
            <a:r>
              <a:rPr lang="en-US" altLang="ko-KR" dirty="0"/>
              <a:t>publish</a:t>
            </a:r>
            <a:r>
              <a:rPr lang="en-US" altLang="ko-KR" baseline="0" dirty="0"/>
              <a:t> – subscribe </a:t>
            </a:r>
            <a:r>
              <a:rPr lang="ko-KR" altLang="en-US" baseline="0" dirty="0"/>
              <a:t>구조로 이뤄져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구독한 채널에 데이터가 들어오게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자동으로 데이터를 받을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-------------</a:t>
            </a:r>
          </a:p>
          <a:p>
            <a:r>
              <a:rPr lang="ko-KR" altLang="en-US" baseline="0" dirty="0"/>
              <a:t>메시지를 전송할 때</a:t>
            </a:r>
            <a:r>
              <a:rPr lang="en-US" altLang="ko-KR" baseline="0" dirty="0"/>
              <a:t>, /app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/queue</a:t>
            </a:r>
            <a:r>
              <a:rPr lang="ko-KR" altLang="en-US" baseline="0" dirty="0"/>
              <a:t>로 나눠서 전송할 수 있는데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Spring</a:t>
            </a:r>
            <a:r>
              <a:rPr lang="ko-KR" altLang="en-US" baseline="0" dirty="0"/>
              <a:t>을</a:t>
            </a:r>
            <a:endParaRPr lang="en-US" altLang="ko-KR" baseline="0" dirty="0"/>
          </a:p>
          <a:p>
            <a:r>
              <a:rPr lang="ko-KR" altLang="en-US" baseline="0" dirty="0"/>
              <a:t>이는</a:t>
            </a:r>
            <a:r>
              <a:rPr lang="en-US" altLang="ko-KR" baseline="0" dirty="0"/>
              <a:t> /queue </a:t>
            </a:r>
            <a:r>
              <a:rPr lang="ko-KR" altLang="en-US" baseline="0" dirty="0"/>
              <a:t>의 하위 주소로 전송하면 </a:t>
            </a:r>
            <a:r>
              <a:rPr lang="en-US" altLang="ko-KR" baseline="0" dirty="0"/>
              <a:t>@</a:t>
            </a:r>
            <a:r>
              <a:rPr lang="en-US" altLang="ko-KR" baseline="0" dirty="0" err="1"/>
              <a:t>MessageMapping</a:t>
            </a:r>
            <a:r>
              <a:rPr lang="ko-KR" altLang="en-US" baseline="0" dirty="0"/>
              <a:t>을 통해 데이터를 가공하여 브로커에 보낼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Topic</a:t>
            </a:r>
            <a:r>
              <a:rPr lang="ko-KR" altLang="en-US" baseline="0" dirty="0"/>
              <a:t>으로 전송하게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가공하지 않고 바로 전송할 수 있게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SimpleAnnotationMethod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@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MessageMapping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받아서 처리한다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SimpleBroker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메모리 상에 들고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클라이언트로 받은 데이터를 받기 위해 사용하는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클라이언트에게 메시지를 보내기 위한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BokerChannel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어플리케이션에서 브로커에게 메시지를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저송하기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사용하는 채널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02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이동시 요청되는 </a:t>
            </a:r>
            <a:r>
              <a:rPr lang="en-US" altLang="ko-KR" dirty="0" err="1"/>
              <a:t>main_header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ko-KR" altLang="en-US" dirty="0"/>
              <a:t>를 통해</a:t>
            </a:r>
            <a:endParaRPr lang="en-US" altLang="ko-KR" dirty="0"/>
          </a:p>
          <a:p>
            <a:r>
              <a:rPr lang="ko-KR" altLang="en-US" dirty="0"/>
              <a:t>웹 소켓에 연결될 때</a:t>
            </a:r>
            <a:r>
              <a:rPr lang="en-US" altLang="ko-KR" baseline="0" dirty="0"/>
              <a:t> </a:t>
            </a:r>
            <a:r>
              <a:rPr lang="ko-KR" altLang="en-US" baseline="0" dirty="0"/>
              <a:t>본인 </a:t>
            </a:r>
            <a:r>
              <a:rPr lang="en-US" altLang="ko-KR" baseline="0" dirty="0"/>
              <a:t>id</a:t>
            </a:r>
            <a:r>
              <a:rPr lang="ko-KR" altLang="en-US" baseline="0" dirty="0"/>
              <a:t>와 이름을 전송하고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/app/</a:t>
            </a:r>
            <a:r>
              <a:rPr lang="en-US" altLang="ko-KR" baseline="0" dirty="0" err="1"/>
              <a:t>cnttomsg</a:t>
            </a:r>
            <a:r>
              <a:rPr lang="ko-KR" altLang="en-US" baseline="0" dirty="0"/>
              <a:t>를 통해</a:t>
            </a:r>
            <a:endParaRPr lang="en-US" altLang="ko-KR" baseline="0" dirty="0"/>
          </a:p>
          <a:p>
            <a:r>
              <a:rPr lang="ko-KR" altLang="en-US" baseline="0" dirty="0"/>
              <a:t>채팅과 관련된 모든 최신 정보를 받는다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7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6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/queue/chat/send: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id, </a:t>
            </a:r>
            <a:r>
              <a:rPr lang="ko-KR" altLang="en-US" dirty="0"/>
              <a:t>메시지 내용을 전송한다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메시지를 </a:t>
            </a:r>
            <a:r>
              <a:rPr lang="en-US" altLang="ko-KR" dirty="0"/>
              <a:t>DB</a:t>
            </a:r>
            <a:r>
              <a:rPr lang="ko-KR" altLang="en-US" dirty="0"/>
              <a:t>에 저장한 후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/app/</a:t>
            </a:r>
            <a:r>
              <a:rPr lang="en-US" altLang="ko-KR" dirty="0" err="1"/>
              <a:t>chatreceive</a:t>
            </a:r>
            <a:r>
              <a:rPr lang="en-US" altLang="ko-KR" dirty="0"/>
              <a:t>: </a:t>
            </a:r>
            <a:r>
              <a:rPr lang="ko-KR" altLang="en-US" dirty="0"/>
              <a:t>저장된 메시지를 조회한다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36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별 학생들을 모두 조회하고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팀장여부를</a:t>
            </a:r>
            <a:r>
              <a:rPr lang="ko-KR" altLang="en-US" dirty="0"/>
              <a:t> 확인하며 버튼 클릭을 통해 </a:t>
            </a:r>
            <a:r>
              <a:rPr lang="ko-KR" altLang="en-US" dirty="0" err="1"/>
              <a:t>팀장여부를</a:t>
            </a:r>
            <a:r>
              <a:rPr lang="ko-KR" altLang="en-US" dirty="0"/>
              <a:t> 선택하여 팀장 권한을 부여할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권한 승인여부를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en-US" altLang="ko-KR" dirty="0"/>
              <a:t>, </a:t>
            </a:r>
            <a:r>
              <a:rPr lang="en-US" altLang="ko-KR" dirty="0" err="1"/>
              <a:t>Blist</a:t>
            </a:r>
            <a:r>
              <a:rPr lang="ko-KR" altLang="en-US" dirty="0"/>
              <a:t>로 나눠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BList</a:t>
            </a:r>
            <a:r>
              <a:rPr lang="ko-KR" altLang="en-US" dirty="0"/>
              <a:t>의 값이 </a:t>
            </a:r>
            <a:r>
              <a:rPr lang="en-US" altLang="ko-KR" dirty="0"/>
              <a:t>“manager”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ko-KR" altLang="en-US" dirty="0"/>
              <a:t>의 값과 아닌 값을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user_manager</a:t>
            </a:r>
            <a:r>
              <a:rPr lang="en-US" altLang="ko-KR" dirty="0"/>
              <a:t> </a:t>
            </a:r>
            <a:r>
              <a:rPr lang="ko-KR" altLang="en-US" dirty="0"/>
              <a:t>리스트와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user_student</a:t>
            </a:r>
            <a:r>
              <a:rPr lang="en-US" altLang="ko-KR" dirty="0"/>
              <a:t> </a:t>
            </a:r>
            <a:r>
              <a:rPr lang="ko-KR" altLang="en-US" dirty="0"/>
              <a:t>리스트로 나눠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Update</a:t>
            </a:r>
            <a:r>
              <a:rPr lang="ko-KR" altLang="en-US" dirty="0"/>
              <a:t>쿼리를 통해 해당 사용자</a:t>
            </a:r>
            <a:r>
              <a:rPr lang="en-US" altLang="ko-KR" dirty="0"/>
              <a:t>ID</a:t>
            </a:r>
            <a:r>
              <a:rPr lang="ko-KR" altLang="en-US" dirty="0"/>
              <a:t>를 기준으로 </a:t>
            </a:r>
            <a:r>
              <a:rPr lang="ko-KR" altLang="en-US" dirty="0" err="1"/>
              <a:t>팀장권한을</a:t>
            </a:r>
            <a:r>
              <a:rPr lang="ko-KR" altLang="en-US" dirty="0"/>
              <a:t>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39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실 별 모든 프로젝트를 조회하여 </a:t>
            </a:r>
            <a:r>
              <a:rPr lang="ko-KR" altLang="en-US" dirty="0" err="1"/>
              <a:t>셀렉트</a:t>
            </a:r>
            <a:r>
              <a:rPr lang="ko-KR" altLang="en-US" dirty="0"/>
              <a:t> 박스에 넣고</a:t>
            </a:r>
            <a:r>
              <a:rPr lang="en-US" altLang="ko-KR" dirty="0"/>
              <a:t>, </a:t>
            </a:r>
            <a:r>
              <a:rPr lang="ko-KR" altLang="en-US" dirty="0"/>
              <a:t>선택된 프로젝트를 기준으로</a:t>
            </a:r>
            <a:endParaRPr lang="en-US" altLang="ko-KR" dirty="0"/>
          </a:p>
          <a:p>
            <a:r>
              <a:rPr lang="ko-KR" altLang="en-US" dirty="0"/>
              <a:t>공지</a:t>
            </a:r>
            <a:r>
              <a:rPr lang="en-US" altLang="ko-KR" baseline="0" dirty="0"/>
              <a:t> / </a:t>
            </a:r>
            <a:r>
              <a:rPr lang="ko-KR" altLang="en-US" baseline="0" dirty="0"/>
              <a:t>자료를 보여준다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값과 프로젝트 </a:t>
            </a:r>
            <a:r>
              <a:rPr lang="en-US" altLang="ko-KR" dirty="0"/>
              <a:t>ID</a:t>
            </a:r>
            <a:r>
              <a:rPr lang="ko-KR" altLang="en-US" dirty="0"/>
              <a:t>값을 받아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게시글을</a:t>
            </a:r>
            <a:r>
              <a:rPr lang="ko-KR" altLang="en-US" dirty="0"/>
              <a:t> 삭제할 때</a:t>
            </a:r>
            <a:r>
              <a:rPr lang="en-US" altLang="ko-KR" dirty="0"/>
              <a:t>, </a:t>
            </a:r>
            <a:r>
              <a:rPr lang="ko-KR" altLang="en-US" dirty="0"/>
              <a:t>해당 글의 댓글</a:t>
            </a:r>
            <a:r>
              <a:rPr lang="en-US" altLang="ko-KR" dirty="0"/>
              <a:t>, </a:t>
            </a:r>
            <a:r>
              <a:rPr lang="ko-KR" altLang="en-US" dirty="0"/>
              <a:t>좋아요 테이블의 </a:t>
            </a:r>
            <a:endParaRPr lang="en-US" altLang="ko-KR" dirty="0"/>
          </a:p>
          <a:p>
            <a:r>
              <a:rPr lang="ko-KR" altLang="en-US" dirty="0"/>
              <a:t>값도 함께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페이지에서 발생하는 모든 이벤트는 비동기처리를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51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기준으로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64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54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12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498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29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페이지는 프로젝트의 기본적인 내용을 소개하도록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팀장의 권한을 갖은 회원만 접근이 가능하며 팀장이 </a:t>
            </a:r>
            <a:r>
              <a:rPr lang="ko-KR" altLang="en-US" dirty="0" err="1"/>
              <a:t>아닌경우</a:t>
            </a:r>
            <a:r>
              <a:rPr lang="ko-KR" altLang="en-US" dirty="0"/>
              <a:t> 상단과 같이 팀장권한이 없다는 메시지를 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프로젝트 팀장</a:t>
            </a:r>
            <a:r>
              <a:rPr lang="en-US" altLang="ko-KR" dirty="0"/>
              <a:t>, </a:t>
            </a:r>
            <a:r>
              <a:rPr lang="ko-KR" altLang="en-US" dirty="0"/>
              <a:t>프로젝트 멤버</a:t>
            </a:r>
            <a:r>
              <a:rPr lang="en-US" altLang="ko-KR" dirty="0"/>
              <a:t>, </a:t>
            </a:r>
            <a:r>
              <a:rPr lang="ko-KR" altLang="en-US" dirty="0"/>
              <a:t>프로젝트 소개로 구성되어 있으며 프로젝트 멤버의 경우 팀장이 속한 반의 회원 이름을 불러와</a:t>
            </a:r>
            <a:endParaRPr lang="en-US" altLang="ko-KR" dirty="0"/>
          </a:p>
          <a:p>
            <a:r>
              <a:rPr lang="ko-KR" altLang="en-US" dirty="0"/>
              <a:t>해당 팀원을 선택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64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단계 프로파일입니다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프로젝트의 팀장 권한을 갖은 회원만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생성에서 기입했던 정보들을 조회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승인을 </a:t>
            </a:r>
            <a:r>
              <a:rPr lang="ko-KR" altLang="en-US" dirty="0" err="1"/>
              <a:t>하게되면</a:t>
            </a:r>
            <a:r>
              <a:rPr lang="ko-KR" altLang="en-US" dirty="0"/>
              <a:t> 승인상태가 신청완료로 바뀌게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진행상태의 경우 팀장이 프로젝트 시작을 누르면 프로젝트가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20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작성했던 내용들이 바뀌게 될 경우 수정할 수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완료시</a:t>
            </a:r>
            <a:r>
              <a:rPr lang="ko-KR" altLang="en-US" dirty="0"/>
              <a:t> 수정버튼을 눌러 파일첨부에 결과물을 올리면 완료 프로젝트 목록과 연동되어 문서화되도록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2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24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승인이 되면 프로젝트 기본 </a:t>
            </a:r>
            <a:r>
              <a:rPr lang="en-US" altLang="ko-KR" dirty="0"/>
              <a:t>5</a:t>
            </a:r>
            <a:r>
              <a:rPr lang="ko-KR" altLang="en-US" dirty="0"/>
              <a:t>개의 단계가 생성이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프로젝트에 맞추어 해당 단계를 추가</a:t>
            </a:r>
            <a:r>
              <a:rPr lang="en-US" altLang="ko-KR" dirty="0"/>
              <a:t>, </a:t>
            </a:r>
            <a:r>
              <a:rPr lang="ko-KR" altLang="en-US" dirty="0"/>
              <a:t>수정 삭제 할 수 있으며 해당 작업을 완료 후 </a:t>
            </a:r>
            <a:r>
              <a:rPr lang="ko-KR" altLang="en-US" dirty="0" err="1"/>
              <a:t>드롭박스를</a:t>
            </a:r>
            <a:r>
              <a:rPr lang="ko-KR" altLang="en-US" dirty="0"/>
              <a:t> 이용하여 자신이 원하는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순서로 단계를 설정할 수 있으며 단계를 설정한 후 버튼을 누르면 자동으로 정렬되게 됩니다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7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버튼을 눌러 단계를 생성할 수 있으며 수정 버튼을 누르면 단계수정</a:t>
            </a:r>
            <a:r>
              <a:rPr lang="en-US" altLang="ko-KR" dirty="0"/>
              <a:t>, </a:t>
            </a:r>
            <a:r>
              <a:rPr lang="ko-KR" altLang="en-US" dirty="0"/>
              <a:t>삭제버튼을 눌러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삭제를 하게 되는 경우 다시 단계설정을 하여 단계를 수정하여야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530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 버튼을 누르면 해당 내용들을 한눈에 보기 쉽게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0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806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페이지는 관리자가 프로젝트를 관리하기 위한 페이지로 프로젝트 승인 삭제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페이지에서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95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팀장이 프로젝트 생성을 통해 승인 신청을 </a:t>
            </a:r>
            <a:r>
              <a:rPr lang="ko-KR" altLang="en-US" dirty="0" err="1"/>
              <a:t>하게되면</a:t>
            </a:r>
            <a:r>
              <a:rPr lang="ko-KR" altLang="en-US" dirty="0"/>
              <a:t> 관리자가 프로젝트를 승인하게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멤버리스트에 팀원과 팀원들의 정보에 프로젝트 번호를 </a:t>
            </a:r>
            <a:r>
              <a:rPr lang="ko-KR" altLang="en-US" dirty="0" err="1"/>
              <a:t>부여하게됩니다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프로젝트 정보에 앞에서 보신 단계프로세스를 해당 프로젝트에 넣어 프로젝트 </a:t>
            </a:r>
            <a:r>
              <a:rPr lang="ko-KR" altLang="en-US" dirty="0" err="1"/>
              <a:t>시작시</a:t>
            </a:r>
            <a:r>
              <a:rPr lang="ko-KR" altLang="en-US" dirty="0"/>
              <a:t> 자동으로 생성되도록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프로젝트가 요건이 충분하지 않아 삭제할 경우 데이터를 다 삭제하지 않고 관리자가 프로젝트를 삭제를 누르게 되면 해당 팀원의 정보에 프로젝트 번호를 제거하고 멤버리스트에서 프로젝트 팀원을 삭제하도록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프로젝트 관리를 위해 관리자가 프로젝트 기본정보를 수정할 수 있도록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52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7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5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5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1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#1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 userDrawn="1"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 userDrawn="1"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 userDrawn="1"/>
        </p:nvSpPr>
        <p:spPr>
          <a:xfrm>
            <a:off x="2380640" y="1490011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 userDrawn="1"/>
        </p:nvSpPr>
        <p:spPr>
          <a:xfrm>
            <a:off x="4436529" y="1490011"/>
            <a:ext cx="1003801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동기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 userDrawn="1"/>
        </p:nvSpPr>
        <p:spPr>
          <a:xfrm>
            <a:off x="2380640" y="2762733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 userDrawn="1"/>
        </p:nvSpPr>
        <p:spPr>
          <a:xfrm>
            <a:off x="4436529" y="2763228"/>
            <a:ext cx="1629613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차별 강점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 userDrawn="1"/>
        </p:nvSpPr>
        <p:spPr>
          <a:xfrm>
            <a:off x="2380640" y="4039044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 userDrawn="1"/>
        </p:nvSpPr>
        <p:spPr>
          <a:xfrm>
            <a:off x="4436529" y="4039043"/>
            <a:ext cx="2016258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대외활동 및 경력사항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 userDrawn="1"/>
        </p:nvSpPr>
        <p:spPr>
          <a:xfrm>
            <a:off x="2380640" y="5311270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 userDrawn="1"/>
        </p:nvSpPr>
        <p:spPr>
          <a:xfrm>
            <a:off x="4436529" y="5311269"/>
            <a:ext cx="95795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레퍼런스</a:t>
            </a:r>
            <a:endParaRPr lang="en-US" altLang="ko-KR" sz="175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규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945880" y="711858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270918" y="291725"/>
            <a:ext cx="7650163" cy="706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02700" y="192332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글씨체</a:t>
            </a: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Noto Sans KR</a:t>
            </a:r>
          </a:p>
          <a:p>
            <a:pPr marL="0" indent="0">
              <a:buNone/>
            </a:pP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폰트 크기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18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402700" y="2649375"/>
            <a:ext cx="7379592" cy="1760544"/>
            <a:chOff x="402700" y="4428298"/>
            <a:chExt cx="7379592" cy="1760544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B43B0010-1DBB-4324-8010-0DA8B3DB4CE4}"/>
                </a:ext>
              </a:extLst>
            </p:cNvPr>
            <p:cNvSpPr/>
            <p:nvPr userDrawn="1"/>
          </p:nvSpPr>
          <p:spPr>
            <a:xfrm>
              <a:off x="1898452" y="4797630"/>
              <a:ext cx="1396584" cy="13912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312DBE2-CF23-48AF-9D69-813C9EC46211}"/>
                </a:ext>
              </a:extLst>
            </p:cNvPr>
            <p:cNvSpPr/>
            <p:nvPr userDrawn="1"/>
          </p:nvSpPr>
          <p:spPr>
            <a:xfrm>
              <a:off x="3394204" y="4797630"/>
              <a:ext cx="1396584" cy="1391212"/>
            </a:xfrm>
            <a:prstGeom prst="rect">
              <a:avLst/>
            </a:prstGeom>
            <a:solidFill>
              <a:srgbClr val="3E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E27F3BB5-1DAE-4B09-B3B9-5D4B4AE5BF9D}"/>
                </a:ext>
              </a:extLst>
            </p:cNvPr>
            <p:cNvSpPr/>
            <p:nvPr userDrawn="1"/>
          </p:nvSpPr>
          <p:spPr>
            <a:xfrm>
              <a:off x="4889956" y="4797630"/>
              <a:ext cx="1396584" cy="1391212"/>
            </a:xfrm>
            <a:prstGeom prst="rect">
              <a:avLst/>
            </a:prstGeom>
            <a:solidFill>
              <a:srgbClr val="A2D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6385708" y="4797630"/>
              <a:ext cx="1396584" cy="13912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402700" y="4797630"/>
              <a:ext cx="1396584" cy="13912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02700" y="4428298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사용 가능한 색상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48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275068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076324" y="2214184"/>
            <a:ext cx="593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en-US" altLang="ko-KR" sz="5400" b="1" i="1" baseline="0" dirty="0">
                <a:solidFill>
                  <a:schemeClr val="bg1"/>
                </a:solidFill>
                <a:latin typeface="+mj-ea"/>
                <a:ea typeface="+mj-ea"/>
              </a:rPr>
              <a:t> YOU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4661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208934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305309" y="6206721"/>
            <a:ext cx="63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2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6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33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│팀원 소개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059AE49-030E-ED6A-40E0-E11EE8B21252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2CC5CE7-C050-E428-9361-9DE0B0964F0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0669927-F2D7-F6C2-4531-FDD16A0A0E65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0B4EE9A-6286-CA16-41B3-DA4057C46732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34FE68-FA96-886B-E231-D0855B466B14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5755C7D-323D-A37C-FC93-B08D4F51E539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819905A-9579-6B0B-D837-31D20A066B2F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0825E11-61B4-F85E-00A9-20CA7F6488EC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F4F4682-38C5-F4B5-DF1A-7D238FDE799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6BD92EE-179B-C77A-D828-2E2CB949A8E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D8B5A67-BAAA-F327-18BA-AA629267271C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F3BD606-54EB-BFEC-2A30-D760BC47B8B1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B009A4D-F484-6E31-8A13-3BD05FA77418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86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7.14. </a:t>
            </a:r>
            <a:r>
              <a:rPr lang="ko-KR" altLang="en-US" smtClean="0"/>
              <a:t>프로젝트 </a:t>
            </a:r>
            <a:r>
              <a:rPr lang="ko-KR" altLang="en-US" dirty="0"/>
              <a:t>업무보고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197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7.14. </a:t>
            </a:r>
            <a:r>
              <a:rPr lang="ko-KR" altLang="en-US" smtClean="0"/>
              <a:t>프로젝트 업무보고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452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7.15. </a:t>
            </a:r>
            <a:r>
              <a:rPr lang="ko-KR" altLang="en-US" smtClean="0"/>
              <a:t>완료 </a:t>
            </a:r>
            <a:r>
              <a:rPr lang="ko-KR" altLang="en-US"/>
              <a:t>프로젝트 목록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" y="1916151"/>
            <a:ext cx="8785413" cy="46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7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87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│팀원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9DD73B-6414-AFA0-D31B-1BB9B1735769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2CC5CE7-C050-E428-9361-9DE0B0964F02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0669927-F2D7-F6C2-4531-FDD16A0A0E65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0B4EE9A-6286-CA16-41B3-DA4057C46732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0825E11-61B4-F85E-00A9-20CA7F6488EC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F4F4682-38C5-F4B5-DF1A-7D238FDE799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[To-Do List]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6BD92EE-179B-C77A-D828-2E2CB949A8E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D8B5A67-BAAA-F327-18BA-AA629267271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F3BD606-54EB-BFEC-2A30-D760BC47B8B1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B009A4D-F484-6E31-8A13-3BD05FA77418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Development Environment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개발환경</a:t>
            </a: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2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F2448E-A044-E98A-089E-B391A8288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CD092-6F73-252F-031D-A69D2DB4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개발환경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EACA1-A4DA-4FF8-B570-5D1D8E637F7E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83777E-761A-29E8-2AED-1F338DDD7ABD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1023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2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8" name="그룹 1024">
              <a:extLst>
                <a:ext uri="{FF2B5EF4-FFF2-40B4-BE49-F238E27FC236}">
                  <a16:creationId xmlns:a16="http://schemas.microsoft.com/office/drawing/2014/main" id="{78889956-AD48-EAB4-C09E-0FD9B1AD9788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21" name="Object 67">
                <a:extLst>
                  <a:ext uri="{FF2B5EF4-FFF2-40B4-BE49-F238E27FC236}">
                    <a16:creationId xmlns:a16="http://schemas.microsoft.com/office/drawing/2014/main" id="{3D3BEF7B-C852-8E76-2C81-9A507681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9" name="그룹 1025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0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0" name="그룹 1026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19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18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12" name="그룹 102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17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3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97C682BE-C71F-C948-78CE-67B76C9CF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C6F7CFAC-0D3D-3E83-4A54-F8646457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56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DEB307-8B30-D14D-CF73-169B3BE31660}"/>
              </a:ext>
            </a:extLst>
          </p:cNvPr>
          <p:cNvSpPr/>
          <p:nvPr/>
        </p:nvSpPr>
        <p:spPr>
          <a:xfrm>
            <a:off x="0" y="0"/>
            <a:ext cx="62224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│개발환경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6DB578-C89F-201A-B44E-889346A58E46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261683-3A26-BA16-D6EC-92C3DAAA3685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1023">
              <a:extLst>
                <a:ext uri="{FF2B5EF4-FFF2-40B4-BE49-F238E27FC236}">
                  <a16:creationId xmlns:a16="http://schemas.microsoft.com/office/drawing/2014/main" id="{2C3C309A-9355-1C4A-9CA8-43A1BE11B7B2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5" name="Object 64">
                <a:extLst>
                  <a:ext uri="{FF2B5EF4-FFF2-40B4-BE49-F238E27FC236}">
                    <a16:creationId xmlns:a16="http://schemas.microsoft.com/office/drawing/2014/main" id="{6B198BD6-5945-E015-6AA7-528643A5B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6" name="그룹 1024">
              <a:extLst>
                <a:ext uri="{FF2B5EF4-FFF2-40B4-BE49-F238E27FC236}">
                  <a16:creationId xmlns:a16="http://schemas.microsoft.com/office/drawing/2014/main" id="{747754A8-4EE9-4BF5-85F1-F25519A27A65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7" name="Object 67">
                <a:extLst>
                  <a:ext uri="{FF2B5EF4-FFF2-40B4-BE49-F238E27FC236}">
                    <a16:creationId xmlns:a16="http://schemas.microsoft.com/office/drawing/2014/main" id="{1AC10B36-832B-A54E-577B-68C886131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22" name="그룹 1025">
              <a:extLst>
                <a:ext uri="{FF2B5EF4-FFF2-40B4-BE49-F238E27FC236}">
                  <a16:creationId xmlns:a16="http://schemas.microsoft.com/office/drawing/2014/main" id="{46813EFB-0E83-1084-7CA5-D5C90324D50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3" name="Object 70">
                <a:extLst>
                  <a:ext uri="{FF2B5EF4-FFF2-40B4-BE49-F238E27FC236}">
                    <a16:creationId xmlns:a16="http://schemas.microsoft.com/office/drawing/2014/main" id="{39EC209E-B9A4-3AB0-D917-9468A2D77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24" name="그룹 1026">
              <a:extLst>
                <a:ext uri="{FF2B5EF4-FFF2-40B4-BE49-F238E27FC236}">
                  <a16:creationId xmlns:a16="http://schemas.microsoft.com/office/drawing/2014/main" id="{3BBF3170-B97F-3DEA-1133-9FD3C270BFBC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25" name="Object 73">
                <a:extLst>
                  <a:ext uri="{FF2B5EF4-FFF2-40B4-BE49-F238E27FC236}">
                    <a16:creationId xmlns:a16="http://schemas.microsoft.com/office/drawing/2014/main" id="{67DC2179-201F-A315-1F9D-8AA5FC8C2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26" name="그룹 1027">
              <a:extLst>
                <a:ext uri="{FF2B5EF4-FFF2-40B4-BE49-F238E27FC236}">
                  <a16:creationId xmlns:a16="http://schemas.microsoft.com/office/drawing/2014/main" id="{46F3D9AA-2DB6-D96C-D020-EF3E8215D72A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27" name="Object 76">
                <a:extLst>
                  <a:ext uri="{FF2B5EF4-FFF2-40B4-BE49-F238E27FC236}">
                    <a16:creationId xmlns:a16="http://schemas.microsoft.com/office/drawing/2014/main" id="{00DD7A9F-A6B0-E149-D76F-230DF874B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30" name="그룹 1029">
              <a:extLst>
                <a:ext uri="{FF2B5EF4-FFF2-40B4-BE49-F238E27FC236}">
                  <a16:creationId xmlns:a16="http://schemas.microsoft.com/office/drawing/2014/main" id="{D45A3640-6005-D596-10ED-30F75345B10D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31" name="Object 82">
                <a:extLst>
                  <a:ext uri="{FF2B5EF4-FFF2-40B4-BE49-F238E27FC236}">
                    <a16:creationId xmlns:a16="http://schemas.microsoft.com/office/drawing/2014/main" id="{CEC84834-1C17-F77F-F9A7-4E784F53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028" name="Picture 4" descr="post-thumbnail">
              <a:extLst>
                <a:ext uri="{FF2B5EF4-FFF2-40B4-BE49-F238E27FC236}">
                  <a16:creationId xmlns:a16="http://schemas.microsoft.com/office/drawing/2014/main" id="{C3D6A878-416B-43B9-35BD-631BD2001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CDFC8C65-41B7-6FEF-4B3F-453F9604B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D788C411-8E7B-13B7-988D-E91EE67EC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7DDE03A1-0D80-51DB-159C-F3C0962AC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12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delivery capabilities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50395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200">
                <a:latin typeface="Noto Sans KR" panose="020B0200000000000000" pitchFamily="50" charset="-127"/>
                <a:ea typeface="Noto Sans KR" panose="020B0200000000000000" pitchFamily="50" charset="-127"/>
              </a:rPr>
              <a:t>04. </a:t>
            </a:r>
            <a:r>
              <a:rPr lang="ko-KR" altLang="en-US" sz="52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z="52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9856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20344"/>
              </p:ext>
            </p:extLst>
          </p:nvPr>
        </p:nvGraphicFramePr>
        <p:xfrm>
          <a:off x="568960" y="1184791"/>
          <a:ext cx="11054080" cy="538976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605549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67741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1.</a:t>
                      </a:r>
                      <a:r>
                        <a:rPr lang="en-US" altLang="ko-KR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회원관리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    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hlinkClick r:id="rId3" action="ppaction://hlinksldjump"/>
                        </a:rPr>
                        <a:t>1.1.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hlinkClick r:id="rId3" action="ppaction://hlinksldjump"/>
                        </a:rPr>
                        <a:t>회원가입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아이디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비밀번호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반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주소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이메일 등 개인정보를 받아 회원가입 처리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1.2.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로그아웃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ID/PW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로그인 화면에서 로그인하고 메인 화면에서 로그아웃 처리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1.3. ID / PW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찾기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와 이메일 등 개인정보를 이용하여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또는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PW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찾는 기능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회원정보 수정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와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PW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일치하면 프로필 사진 및 기본적인 회원정보 수정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 페이지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나의 회원정보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알림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채팅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ON OFF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2. 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MAIN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2.1. 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시스템의 메인 화면에 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란 무엇인지 개요와 장점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2.2.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최근 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전사 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자유게시판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Q&amp;A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375198">
                <a:tc rowSpan="6"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3.1. STOMP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흐름</a:t>
                      </a: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 소켓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STOMP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설명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3.2.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메인헤더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endParaRPr lang="ko-KR" altLang="en-US" sz="1500" b="1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사용자의 최신 채팅 정보를 조회함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총 읽지 않은 메시지 수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별 읽지 않은 메시지 수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 상대방 이름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사진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최근 메시지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시간 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2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3.3.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통해 해당 채팅방의 메시지들을 가져오고</a:t>
                      </a: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상대방의 메시지를 읽음처리한다</a:t>
                      </a:r>
                      <a:r>
                        <a:rPr lang="en-US" altLang="ko-KR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3.4.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발신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메시지를 통해 데이터베이스에 저장하고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 </a:t>
                      </a:r>
                    </a:p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상대방에게 전달한다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0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11273"/>
              </p:ext>
            </p:extLst>
          </p:nvPr>
        </p:nvGraphicFramePr>
        <p:xfrm>
          <a:off x="568960" y="1184791"/>
          <a:ext cx="11054080" cy="51717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39984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208630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205466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4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4.</a:t>
                      </a:r>
                      <a:r>
                        <a:rPr lang="en-US" altLang="ko-KR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알림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                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 관련 알림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댓글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답글 알림 제공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4.2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일정 알림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참석자로 지정된 경우 회의 당일 알림 제공</a:t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4.3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계정 알림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생성 승인 알림 제공</a:t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81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4.4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계정 알림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 승인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상태 프로젝트 생성 신청 건수 알림 제공</a:t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5.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 글 모음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추천한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 건수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댓글 리스트 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댓글 리스트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 건수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댓글로 이동효과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6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 일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6.1</a:t>
                      </a:r>
                      <a:r>
                        <a:rPr lang="en-US" altLang="ko-KR" sz="1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To-Do List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한 계정의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To Do List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생성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To Do List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예전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To Do List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리스트 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등록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2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033372"/>
              </p:ext>
            </p:extLst>
          </p:nvPr>
        </p:nvGraphicFramePr>
        <p:xfrm>
          <a:off x="568960" y="1184791"/>
          <a:ext cx="11054080" cy="489783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889469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39349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12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7.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</a:t>
                      </a:r>
                      <a:endParaRPr lang="en-US" altLang="ko-KR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7.1.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생성페이지</a:t>
                      </a: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팀장이 프로젝트 관련된 전반적인 사항 기입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이름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시작종료일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팀원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프로젝트소개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5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7.2.</a:t>
                      </a:r>
                      <a:r>
                        <a:rPr lang="en-US" altLang="ko-KR" sz="1500" baseline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단계 프로파일</a:t>
                      </a:r>
                      <a:endParaRPr lang="ko-KR" altLang="en-US" sz="15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sz="15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7.2.1.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생성페이지 조회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생성페이지 내용을 조회 및 수정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7.2.2.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단계 설정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기본단계 조회 및 추가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단계설정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7.2.3.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포트폴리오</a:t>
                      </a: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프로젝트에 관한 내용을 포트폴리오로 </a:t>
                      </a:r>
                      <a:r>
                        <a:rPr lang="ko-KR" altLang="en-US" sz="1500" b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한장에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정리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7.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                </a:t>
                      </a:r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 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Home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기본 정보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작업 진척률 차트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최신 회의일정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자료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업무보고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</a:t>
                      </a:r>
                      <a:r>
                        <a:rPr lang="en-US" altLang="ko-KR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7.3.1. 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기본정보</a:t>
                      </a:r>
                    </a:p>
                  </a:txBody>
                  <a:tcPr marL="28575" marR="28575" marT="19050" marB="19050" anchor="b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명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소개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기간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및 팀원 정보 조회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</a:t>
                      </a:r>
                      <a:r>
                        <a:rPr lang="en-US" altLang="ko-KR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7.3.2. 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멤버 작업 </a:t>
                      </a:r>
                      <a:r>
                        <a:rPr lang="ko-KR" altLang="en-US" sz="150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진척률</a:t>
                      </a:r>
                      <a:endParaRPr lang="ko-KR" altLang="en-US" sz="150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8575" marR="28575" marT="19050" marB="19050" anchor="b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</a:t>
                      </a:r>
                      <a:r>
                        <a:rPr lang="ko-KR" altLang="en-US" sz="150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멤버별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작업 </a:t>
                      </a:r>
                      <a:r>
                        <a:rPr lang="ko-KR" altLang="en-US" sz="150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진척률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파악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</a:t>
                      </a:r>
                      <a:r>
                        <a:rPr lang="en-US" altLang="ko-KR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7.3.3. 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작업 진행 </a:t>
                      </a:r>
                      <a:r>
                        <a:rPr lang="ko-KR" altLang="en-US" sz="1500" dirty="0" err="1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상황별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</a:t>
                      </a:r>
                    </a:p>
                  </a:txBody>
                  <a:tcPr marL="28575" marR="28575" marT="19050" marB="19050" anchor="b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작업 진행상황 조회 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예정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진행중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완료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28575" marR="28575" marT="19050" marB="19050" anchor="b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</a:t>
                      </a:r>
                      <a:r>
                        <a:rPr lang="en-US" altLang="ko-KR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7.3.4. 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일정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회의록 조회</a:t>
                      </a:r>
                    </a:p>
                  </a:txBody>
                  <a:tcPr marL="28575" marR="28575" marT="19050" marB="19050" anchor="b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최근 등록된 </a:t>
                      </a:r>
                      <a:r>
                        <a:rPr lang="ko-KR" altLang="en-US" sz="150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회의일정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및 회의록 조회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</a:t>
                      </a:r>
                      <a:r>
                        <a:rPr lang="en-US" altLang="ko-KR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7.3.5. </a:t>
                      </a:r>
                      <a:r>
                        <a:rPr lang="ko-KR" altLang="en-US" sz="150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자료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업무보고 조회</a:t>
                      </a:r>
                    </a:p>
                  </a:txBody>
                  <a:tcPr marL="28575" marR="28575" marT="19050" marB="19050" anchor="b"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최근 등록된 공지</a:t>
                      </a:r>
                      <a:r>
                        <a:rPr lang="en-US" altLang="ko-KR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자료 및 업무보고 조회</a:t>
                      </a:r>
                    </a:p>
                  </a:txBody>
                  <a:tcPr marL="28575" marR="28575" marT="19050" marB="19050" anchor="b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75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8796"/>
              </p:ext>
            </p:extLst>
          </p:nvPr>
        </p:nvGraphicFramePr>
        <p:xfrm>
          <a:off x="568960" y="1184791"/>
          <a:ext cx="11054080" cy="5273032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889469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39349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7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7.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7.4.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보드 프로세스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chart.js API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활용한 다양한  작업 데이터  시각화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7.5.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팀원 별 작업 타임 라인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Google chart API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이용한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인원별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작업 타임라인 시각화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7.6.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목록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검색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정렬 기능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페이징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7.7.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상세 내역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파일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팝업창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파일 다운로드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7.8.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생성 프로세스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다중 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(Table ,ROW 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동시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Insert  -&gt;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트랜잭션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7.9.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수정  프로세스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다중 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Table ,ROW )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동시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Insert ,update, delete   -&gt;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트랜잭션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solidFill>
                          <a:srgbClr val="FF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7.10.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 목록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복구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영구 삭제 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375198">
                <a:tc rowSpan="6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7.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7.11.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캘린더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프로젝트의 전체 기간 확인 가능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프로젝트에 등록된 회의 일정 확인 가능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7.12.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회의록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캘린더 형태로 전체 회의 일정 제공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 일정 및 회의록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7.16. </a:t>
                      </a:r>
                      <a:r>
                        <a:rPr lang="ko-KR" alt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 및 자료 등록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7.17. </a:t>
                      </a:r>
                      <a:r>
                        <a:rPr lang="ko-KR" altLang="en-US" sz="1500" b="0" i="0" u="none" strike="noStrike" dirty="0">
                          <a:solidFill>
                            <a:srgbClr val="FF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일일보고 및 주간보고 등록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05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/>
        </p:nvSpPr>
        <p:spPr>
          <a:xfrm>
            <a:off x="4436163" y="1374535"/>
            <a:ext cx="1403269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06698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/>
        </p:nvSpPr>
        <p:spPr>
          <a:xfrm>
            <a:off x="4436163" y="2117752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854011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/>
        </p:nvSpPr>
        <p:spPr>
          <a:xfrm>
            <a:off x="4436163" y="2868664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0132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3619576"/>
            <a:ext cx="18364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제공기능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4348637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095950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843261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121400"/>
            <a:ext cx="990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4370488"/>
            <a:ext cx="16350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프로세스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872311"/>
            <a:ext cx="990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화면설정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199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90190"/>
              </p:ext>
            </p:extLst>
          </p:nvPr>
        </p:nvGraphicFramePr>
        <p:xfrm>
          <a:off x="568960" y="1184791"/>
          <a:ext cx="11054080" cy="53645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303842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97912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9. </a:t>
                      </a:r>
                      <a:r>
                        <a:rPr lang="ko-KR" altLang="en-US" sz="1500" dirty="0" smtClean="0">
                          <a:solidFill>
                            <a:srgbClr val="FF0000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게시판</a:t>
                      </a:r>
                    </a:p>
                    <a:p>
                      <a:pPr marL="0" indent="0" algn="l" rtl="0" fontAlgn="b">
                        <a:buNone/>
                      </a:pP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8.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완료 프로젝트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완료된 프로젝트 목록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10.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설정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10.1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설정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모든 반 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반 학생들의 팀장여부 조회 및 권한부여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10.2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특정 프로젝트의 게시글 또는 모든 사용자가 접근 가능한 게시판의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10.3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관리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승인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10.4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반 생성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강의실 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강좌 이름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담당 강사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기간 입력 후 반 생성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10.5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반 조회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시 학생들의 삭제상태만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11.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통합검색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게시용 게시판 및 작업에 관련된 내용 통합검색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92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System Process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</a:t>
            </a:r>
            <a:r>
              <a:rPr lang="ko-KR" altLang="en-US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202497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AB523D-68F2-BB43-42F6-075A1D10A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D46D5-50C4-7263-1779-400B1C950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시스템 </a:t>
            </a:r>
            <a:r>
              <a:rPr lang="ko-KR" altLang="en-US" dirty="0"/>
              <a:t>프로세스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712B3-DC46-F9CB-2128-CDDE63911CC2}"/>
              </a:ext>
            </a:extLst>
          </p:cNvPr>
          <p:cNvSpPr/>
          <p:nvPr/>
        </p:nvSpPr>
        <p:spPr>
          <a:xfrm>
            <a:off x="458459" y="1630688"/>
            <a:ext cx="2805851" cy="49452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4B67E7-784D-113F-0C77-466DD1924536}"/>
              </a:ext>
            </a:extLst>
          </p:cNvPr>
          <p:cNvSpPr/>
          <p:nvPr/>
        </p:nvSpPr>
        <p:spPr>
          <a:xfrm>
            <a:off x="1395469" y="1484851"/>
            <a:ext cx="931830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회원관리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7D57F-A8F7-FB58-DFB4-368977F6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0" y="1971559"/>
            <a:ext cx="721889" cy="7337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2015053" y="2682126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FF76-DD5B-909C-333B-97F1BB65BC9D}"/>
              </a:ext>
            </a:extLst>
          </p:cNvPr>
          <p:cNvSpPr/>
          <p:nvPr/>
        </p:nvSpPr>
        <p:spPr>
          <a:xfrm>
            <a:off x="2015052" y="4572155"/>
            <a:ext cx="1133705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750A7-1CF7-4199-B65C-FA2C9867163F}"/>
              </a:ext>
            </a:extLst>
          </p:cNvPr>
          <p:cNvSpPr/>
          <p:nvPr/>
        </p:nvSpPr>
        <p:spPr>
          <a:xfrm>
            <a:off x="79621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사용자</a:t>
            </a:r>
          </a:p>
        </p:txBody>
      </p:sp>
      <p:cxnSp>
        <p:nvCxnSpPr>
          <p:cNvPr id="10" name="꺾인 연결선 28">
            <a:extLst>
              <a:ext uri="{FF2B5EF4-FFF2-40B4-BE49-F238E27FC236}">
                <a16:creationId xmlns:a16="http://schemas.microsoft.com/office/drawing/2014/main" id="{57CB6FC6-53F3-54B8-EB82-7706184B04C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529840" y="2872034"/>
            <a:ext cx="485213" cy="3684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CF53A5CD-0F4D-48C7-31D5-735668805AA5}"/>
              </a:ext>
            </a:extLst>
          </p:cNvPr>
          <p:cNvCxnSpPr>
            <a:stCxn id="14" idx="1"/>
            <a:endCxn id="12" idx="1"/>
          </p:cNvCxnSpPr>
          <p:nvPr/>
        </p:nvCxnSpPr>
        <p:spPr>
          <a:xfrm rot="10800000" flipV="1">
            <a:off x="2067345" y="3890290"/>
            <a:ext cx="1606" cy="1811368"/>
          </a:xfrm>
          <a:prstGeom prst="bentConnector3">
            <a:avLst>
              <a:gd name="adj1" fmla="val 14334122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0BB8-42D3-95C7-69A6-EF0C3926621C}"/>
              </a:ext>
            </a:extLst>
          </p:cNvPr>
          <p:cNvSpPr/>
          <p:nvPr/>
        </p:nvSpPr>
        <p:spPr>
          <a:xfrm>
            <a:off x="2067345" y="5496681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로그아웃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868ACB-01C2-204B-65D4-D3DA8A7F0ADB}"/>
              </a:ext>
            </a:extLst>
          </p:cNvPr>
          <p:cNvGrpSpPr/>
          <p:nvPr/>
        </p:nvGrpSpPr>
        <p:grpSpPr>
          <a:xfrm>
            <a:off x="2068951" y="3695451"/>
            <a:ext cx="931830" cy="389677"/>
            <a:chOff x="1533615" y="2225326"/>
            <a:chExt cx="1187216" cy="4964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CA01AB-B686-6D47-2CD9-67B6092BA4A0}"/>
                </a:ext>
              </a:extLst>
            </p:cNvPr>
            <p:cNvSpPr/>
            <p:nvPr/>
          </p:nvSpPr>
          <p:spPr>
            <a:xfrm>
              <a:off x="1533615" y="2225326"/>
              <a:ext cx="1187216" cy="496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로그인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5BA4D0-3287-E172-D4B1-8EBC0A1F4876}"/>
                </a:ext>
              </a:extLst>
            </p:cNvPr>
            <p:cNvSpPr/>
            <p:nvPr/>
          </p:nvSpPr>
          <p:spPr>
            <a:xfrm>
              <a:off x="2559879" y="2466314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23" name="꺾인 연결선 29">
            <a:extLst>
              <a:ext uri="{FF2B5EF4-FFF2-40B4-BE49-F238E27FC236}">
                <a16:creationId xmlns:a16="http://schemas.microsoft.com/office/drawing/2014/main" id="{AC649EFD-0230-5D9C-CD73-949C77FCD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046" y="3397180"/>
            <a:ext cx="596539" cy="1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340FAF-7D32-4237-0D4C-9C8D92B1F77F}"/>
              </a:ext>
            </a:extLst>
          </p:cNvPr>
          <p:cNvCxnSpPr>
            <a:cxnSpLocks/>
          </p:cNvCxnSpPr>
          <p:nvPr/>
        </p:nvCxnSpPr>
        <p:spPr>
          <a:xfrm>
            <a:off x="2601918" y="4103310"/>
            <a:ext cx="7397" cy="4688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EA2F3D-FBB3-EBDF-FF05-34CE98A75910}"/>
              </a:ext>
            </a:extLst>
          </p:cNvPr>
          <p:cNvSpPr/>
          <p:nvPr/>
        </p:nvSpPr>
        <p:spPr>
          <a:xfrm>
            <a:off x="350882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AED153-BA18-0646-9438-91362ED46E14}"/>
              </a:ext>
            </a:extLst>
          </p:cNvPr>
          <p:cNvSpPr/>
          <p:nvPr/>
        </p:nvSpPr>
        <p:spPr>
          <a:xfrm>
            <a:off x="5044396" y="1465783"/>
            <a:ext cx="1008174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3804674" y="1836569"/>
            <a:ext cx="3451532" cy="23517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5215337" y="2129733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5210628" y="2890755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5187046" y="3598115"/>
            <a:ext cx="129485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FA9E15-A3FB-B1F5-15AC-B332DE0420B7}"/>
              </a:ext>
            </a:extLst>
          </p:cNvPr>
          <p:cNvSpPr/>
          <p:nvPr/>
        </p:nvSpPr>
        <p:spPr>
          <a:xfrm>
            <a:off x="783058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C09AC-7CE6-8E29-CA82-F17D8F396B12}"/>
              </a:ext>
            </a:extLst>
          </p:cNvPr>
          <p:cNvSpPr/>
          <p:nvPr/>
        </p:nvSpPr>
        <p:spPr>
          <a:xfrm>
            <a:off x="9076753" y="1484851"/>
            <a:ext cx="1586979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1971559"/>
            <a:ext cx="721889" cy="7337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399794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cxnSp>
        <p:nvCxnSpPr>
          <p:cNvPr id="55" name="꺾인 연결선 30">
            <a:extLst>
              <a:ext uri="{FF2B5EF4-FFF2-40B4-BE49-F238E27FC236}">
                <a16:creationId xmlns:a16="http://schemas.microsoft.com/office/drawing/2014/main" id="{9794D2CE-DDEF-CFD6-A376-4B2E15B40D68}"/>
              </a:ext>
            </a:extLst>
          </p:cNvPr>
          <p:cNvCxnSpPr>
            <a:cxnSpLocks/>
          </p:cNvCxnSpPr>
          <p:nvPr/>
        </p:nvCxnSpPr>
        <p:spPr>
          <a:xfrm flipV="1">
            <a:off x="3000781" y="2846222"/>
            <a:ext cx="997159" cy="1014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61CEDA9-3DF7-29D4-D49E-E953AE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4287733"/>
            <a:ext cx="721889" cy="73372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8A0C43-9484-90DC-98DB-377657791AA0}"/>
              </a:ext>
            </a:extLst>
          </p:cNvPr>
          <p:cNvSpPr/>
          <p:nvPr/>
        </p:nvSpPr>
        <p:spPr>
          <a:xfrm>
            <a:off x="3997940" y="5021456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</a:t>
            </a:r>
          </a:p>
        </p:txBody>
      </p:sp>
      <p:cxnSp>
        <p:nvCxnSpPr>
          <p:cNvPr id="78" name="꺾인 연결선 56">
            <a:extLst>
              <a:ext uri="{FF2B5EF4-FFF2-40B4-BE49-F238E27FC236}">
                <a16:creationId xmlns:a16="http://schemas.microsoft.com/office/drawing/2014/main" id="{B6B6D3C7-562B-F642-6C38-81CFBD101989}"/>
              </a:ext>
            </a:extLst>
          </p:cNvPr>
          <p:cNvCxnSpPr>
            <a:cxnSpLocks/>
          </p:cNvCxnSpPr>
          <p:nvPr/>
        </p:nvCxnSpPr>
        <p:spPr>
          <a:xfrm>
            <a:off x="3000781" y="3909954"/>
            <a:ext cx="997159" cy="130160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2759D6-4ED6-3AB7-96AF-9891825D9E12}"/>
              </a:ext>
            </a:extLst>
          </p:cNvPr>
          <p:cNvSpPr/>
          <p:nvPr/>
        </p:nvSpPr>
        <p:spPr>
          <a:xfrm>
            <a:off x="5179469" y="4369263"/>
            <a:ext cx="1636563" cy="829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전체게시판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공용게시판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 </a:t>
            </a:r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2A479B-413E-3218-C6D9-5E161F51A49F}"/>
              </a:ext>
            </a:extLst>
          </p:cNvPr>
          <p:cNvSpPr/>
          <p:nvPr/>
        </p:nvSpPr>
        <p:spPr>
          <a:xfrm>
            <a:off x="4006392" y="5908968"/>
            <a:ext cx="931830" cy="4919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To-Do List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C26F119-5327-7B5E-C117-AF7AF4F91364}"/>
              </a:ext>
            </a:extLst>
          </p:cNvPr>
          <p:cNvSpPr/>
          <p:nvPr/>
        </p:nvSpPr>
        <p:spPr>
          <a:xfrm>
            <a:off x="5187023" y="5447603"/>
            <a:ext cx="1636563" cy="4196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프로젝트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A52737-10EB-E321-8C5E-0E990BD5AFC3}"/>
              </a:ext>
            </a:extLst>
          </p:cNvPr>
          <p:cNvSpPr/>
          <p:nvPr/>
        </p:nvSpPr>
        <p:spPr>
          <a:xfrm>
            <a:off x="4006392" y="5431935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F5F4A4-BC7D-EBC7-80EE-F729F33F0E7F}"/>
              </a:ext>
            </a:extLst>
          </p:cNvPr>
          <p:cNvSpPr/>
          <p:nvPr/>
        </p:nvSpPr>
        <p:spPr>
          <a:xfrm>
            <a:off x="5187024" y="5945935"/>
            <a:ext cx="1636562" cy="4723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</a:p>
        </p:txBody>
      </p:sp>
      <p:sp>
        <p:nvSpPr>
          <p:cNvPr id="88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288776" y="3611391"/>
            <a:ext cx="3282934" cy="28766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8286237" y="1866590"/>
            <a:ext cx="3288012" cy="16425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8" y="1961727"/>
            <a:ext cx="544592" cy="5009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8664252" y="2462706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9451723" y="2263006"/>
            <a:ext cx="1755346" cy="649584"/>
            <a:chOff x="9121496" y="1277198"/>
            <a:chExt cx="1933125" cy="54644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9452847" y="3017831"/>
            <a:ext cx="1754222" cy="43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6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6481896" y="3648851"/>
            <a:ext cx="1669046" cy="3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7" name="꺾인 연결선 40">
            <a:extLst>
              <a:ext uri="{FF2B5EF4-FFF2-40B4-BE49-F238E27FC236}">
                <a16:creationId xmlns:a16="http://schemas.microsoft.com/office/drawing/2014/main" id="{7DD99624-D158-56A4-DF2B-F2616F6F0F05}"/>
              </a:ext>
            </a:extLst>
          </p:cNvPr>
          <p:cNvCxnSpPr>
            <a:cxnSpLocks/>
          </p:cNvCxnSpPr>
          <p:nvPr/>
        </p:nvCxnSpPr>
        <p:spPr>
          <a:xfrm>
            <a:off x="6496437" y="2354374"/>
            <a:ext cx="2161515" cy="206652"/>
          </a:xfrm>
          <a:prstGeom prst="bentConnector3">
            <a:avLst>
              <a:gd name="adj1" fmla="val 4954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92" y="5731834"/>
            <a:ext cx="456039" cy="46351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93" y="5731834"/>
            <a:ext cx="456039" cy="46351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94" y="5731834"/>
            <a:ext cx="456039" cy="4635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95" y="5731834"/>
            <a:ext cx="456039" cy="46351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8548BF-DA0F-074D-2063-BE041CFD3BC1}"/>
              </a:ext>
            </a:extLst>
          </p:cNvPr>
          <p:cNvSpPr/>
          <p:nvPr/>
        </p:nvSpPr>
        <p:spPr>
          <a:xfrm>
            <a:off x="8667784" y="5767779"/>
            <a:ext cx="510287" cy="19581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788F9C-706E-F9D9-8C3E-931C991EF4AD}"/>
              </a:ext>
            </a:extLst>
          </p:cNvPr>
          <p:cNvSpPr/>
          <p:nvPr/>
        </p:nvSpPr>
        <p:spPr>
          <a:xfrm>
            <a:off x="9459312" y="3801961"/>
            <a:ext cx="1723706" cy="6638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상세 화면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작업문서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타임라인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02E94B9-FA27-A457-C46B-659CC6CCDB60}"/>
              </a:ext>
            </a:extLst>
          </p:cNvPr>
          <p:cNvSpPr/>
          <p:nvPr/>
        </p:nvSpPr>
        <p:spPr>
          <a:xfrm>
            <a:off x="9459313" y="4547614"/>
            <a:ext cx="171343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용 캘린더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6966D3-7AB2-7B8F-694B-EC6DAA397E4C}"/>
              </a:ext>
            </a:extLst>
          </p:cNvPr>
          <p:cNvSpPr/>
          <p:nvPr/>
        </p:nvSpPr>
        <p:spPr>
          <a:xfrm>
            <a:off x="9459312" y="5089782"/>
            <a:ext cx="1717919" cy="5398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게시판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자료 업무 보고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FC67514-834E-547E-63A8-8F566F6CA254}"/>
              </a:ext>
            </a:extLst>
          </p:cNvPr>
          <p:cNvSpPr/>
          <p:nvPr/>
        </p:nvSpPr>
        <p:spPr>
          <a:xfrm>
            <a:off x="8664252" y="3871579"/>
            <a:ext cx="55260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지정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0" name="꺾인 연결선 33">
            <a:extLst>
              <a:ext uri="{FF2B5EF4-FFF2-40B4-BE49-F238E27FC236}">
                <a16:creationId xmlns:a16="http://schemas.microsoft.com/office/drawing/2014/main" id="{6FFD0875-2EB3-0D83-E77D-C4584EABC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1729" y="2757132"/>
            <a:ext cx="2959995" cy="3975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C7F6B20-A3F0-E17D-13F0-2EC01FA4F575}"/>
              </a:ext>
            </a:extLst>
          </p:cNvPr>
          <p:cNvCxnSpPr/>
          <p:nvPr/>
        </p:nvCxnSpPr>
        <p:spPr>
          <a:xfrm>
            <a:off x="9206074" y="2564453"/>
            <a:ext cx="248848" cy="14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F6E14E-7C2D-76E8-FAF3-9A8687867924}"/>
              </a:ext>
            </a:extLst>
          </p:cNvPr>
          <p:cNvCxnSpPr>
            <a:cxnSpLocks/>
            <a:stCxn id="91" idx="2"/>
            <a:endCxn id="118" idx="0"/>
          </p:cNvCxnSpPr>
          <p:nvPr/>
        </p:nvCxnSpPr>
        <p:spPr>
          <a:xfrm>
            <a:off x="8940556" y="2666785"/>
            <a:ext cx="0" cy="12047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B08536B-6D0B-B51F-4D76-BCF0C197C1B2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>
          <a:xfrm flipH="1">
            <a:off x="8922928" y="4298676"/>
            <a:ext cx="17628" cy="14691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9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Entity Relationship Diagram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06. ERD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95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B3B544-06D7-B7D7-A2EF-E73ADFC37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45BBC-6BF8-EBB5-0AAA-DE5EAC65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06. 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34238-D42D-3C69-D95A-38DDC1F2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1125528"/>
            <a:ext cx="9407561" cy="53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Screen Description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설명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7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문경훈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9441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1. </a:t>
            </a:r>
            <a:r>
              <a:rPr lang="ko-KR" altLang="en-US" dirty="0"/>
              <a:t>회원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회원가입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이름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이메일 등 개인정보를 받아 회원가입 처리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982" y="1940100"/>
            <a:ext cx="8815328" cy="4471346"/>
            <a:chOff x="542985" y="1400476"/>
            <a:chExt cx="10884180" cy="5520717"/>
          </a:xfrm>
        </p:grpSpPr>
        <p:grpSp>
          <p:nvGrpSpPr>
            <p:cNvPr id="61" name="그룹 60"/>
            <p:cNvGrpSpPr/>
            <p:nvPr/>
          </p:nvGrpSpPr>
          <p:grpSpPr>
            <a:xfrm>
              <a:off x="7845427" y="2213979"/>
              <a:ext cx="3581738" cy="3281922"/>
              <a:chOff x="207847" y="903350"/>
              <a:chExt cx="3714979" cy="3404010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5437" y="1272682"/>
                <a:ext cx="3627389" cy="3034678"/>
              </a:xfrm>
              <a:prstGeom prst="rect">
                <a:avLst/>
              </a:prstGeom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207847" y="903350"/>
                <a:ext cx="3422035" cy="319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Bean Validation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을 사용한 유효성 검사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7865091" y="57903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Ajax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활용한 이메일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인증처리</a:t>
              </a:r>
              <a:endPara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42985" y="3001732"/>
              <a:ext cx="2731316" cy="3188582"/>
              <a:chOff x="406192" y="1315789"/>
              <a:chExt cx="3254208" cy="379901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406192" y="1315789"/>
                <a:ext cx="2530982" cy="623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카카오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API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를 사용하여 </a:t>
                </a:r>
                <a:endPara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간편하게 주소 입력</a:t>
                </a: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192" y="2116468"/>
                <a:ext cx="3254208" cy="2998334"/>
              </a:xfrm>
              <a:prstGeom prst="rect">
                <a:avLst/>
              </a:prstGeom>
            </p:spPr>
          </p:pic>
        </p:grpSp>
        <p:sp>
          <p:nvSpPr>
            <p:cNvPr id="64" name="직사각형 63"/>
            <p:cNvSpPr/>
            <p:nvPr/>
          </p:nvSpPr>
          <p:spPr>
            <a:xfrm>
              <a:off x="5034450" y="5776258"/>
              <a:ext cx="2120271" cy="729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0518" y="1400476"/>
              <a:ext cx="4097821" cy="545752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844499" y="1506482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중복확인</a:t>
              </a:r>
              <a:endPara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855209" y="5207281"/>
              <a:ext cx="3608438" cy="98322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68" name="직선 화살표 연결선 67"/>
            <p:cNvCxnSpPr>
              <a:stCxn id="75" idx="3"/>
              <a:endCxn id="67" idx="1"/>
            </p:cNvCxnSpPr>
            <p:nvPr/>
          </p:nvCxnSpPr>
          <p:spPr>
            <a:xfrm>
              <a:off x="3274301" y="4932036"/>
              <a:ext cx="580908" cy="76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6626788" y="2213979"/>
              <a:ext cx="527933" cy="27159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70" name="직선 화살표 연결선 69"/>
            <p:cNvCxnSpPr>
              <a:stCxn id="66" idx="1"/>
            </p:cNvCxnSpPr>
            <p:nvPr/>
          </p:nvCxnSpPr>
          <p:spPr>
            <a:xfrm flipH="1">
              <a:off x="6979243" y="1660371"/>
              <a:ext cx="865256" cy="553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9876" y="6111816"/>
              <a:ext cx="3400745" cy="809377"/>
            </a:xfrm>
            <a:prstGeom prst="rect">
              <a:avLst/>
            </a:prstGeom>
          </p:spPr>
        </p:pic>
        <p:cxnSp>
          <p:nvCxnSpPr>
            <p:cNvPr id="72" name="직선 화살표 연결선 71"/>
            <p:cNvCxnSpPr>
              <a:stCxn id="62" idx="1"/>
            </p:cNvCxnSpPr>
            <p:nvPr/>
          </p:nvCxnSpPr>
          <p:spPr>
            <a:xfrm flipH="1" flipV="1">
              <a:off x="7265885" y="5065333"/>
              <a:ext cx="599206" cy="878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6659466" y="4932036"/>
              <a:ext cx="606419" cy="255581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EB10E34F-22B1-E6BA-6C57-D8404CD59833}"/>
              </a:ext>
            </a:extLst>
          </p:cNvPr>
          <p:cNvSpPr txBox="1"/>
          <p:nvPr/>
        </p:nvSpPr>
        <p:spPr>
          <a:xfrm>
            <a:off x="1160980" y="0"/>
            <a:ext cx="95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1.2. </a:t>
            </a:r>
            <a:r>
              <a:rPr lang="ko-KR" altLang="en-US"/>
              <a:t>로그인 </a:t>
            </a:r>
            <a:r>
              <a:rPr lang="en-US" altLang="ko-KR"/>
              <a:t>/ </a:t>
            </a:r>
            <a:r>
              <a:rPr lang="ko-KR" altLang="en-US"/>
              <a:t>로그아웃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ID/PW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 로그인 화면에서 로그인하고 메인 화면에서 로그아웃 처리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6502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9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1.3. </a:t>
            </a:r>
            <a:r>
              <a:rPr lang="en-US" altLang="ko-KR" dirty="0"/>
              <a:t>ID / PW </a:t>
            </a:r>
            <a:r>
              <a:rPr lang="ko-KR" altLang="en-US"/>
              <a:t>찾기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ID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와 이메일 등 개인정보를 이용하여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ID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또는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PW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를 찾는 기능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71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>
                <a:latin typeface="Noto Sans KR" panose="020B0200000000000000" pitchFamily="50" charset="-127"/>
                <a:ea typeface="Noto Sans KR" panose="020B0200000000000000" pitchFamily="50" charset="-127"/>
              </a:rPr>
              <a:t>01.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274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회원정보 수정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ID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PW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가 일치하면 프로필 사진 및 기본적인 회원정보 수정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065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회원관리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1.5. </a:t>
            </a:r>
            <a:r>
              <a:rPr lang="ko-KR" altLang="en-US"/>
              <a:t>마이 페이지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나의 회원정보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알림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ON OFF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94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/>
              <a:t>회원관리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1.6. </a:t>
            </a:r>
            <a:r>
              <a:rPr lang="ko-KR" altLang="en-US"/>
              <a:t>내 글 모음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ID/PW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 로그인 화면에서 로그인하고 메인 화면에서 로그아웃 처리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내가 쓴 게시글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내가 쓴 댓글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내가 추천한 게시글 리스트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39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07. </a:t>
            </a:r>
            <a:r>
              <a:rPr lang="ko-KR" altLang="en-US" sz="1500">
                <a:latin typeface="Noto Sans KR" panose="020B0200000000000000" pitchFamily="50" charset="-127"/>
                <a:ea typeface="Noto Sans KR" panose="020B0200000000000000" pitchFamily="50" charset="-127"/>
              </a:rPr>
              <a:t>화면 </a:t>
            </a:r>
            <a:r>
              <a:rPr lang="ko-KR" altLang="en-US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설명 </a:t>
            </a:r>
            <a:r>
              <a:rPr lang="en-US" altLang="ko-KR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&gt; 01. </a:t>
            </a:r>
            <a:r>
              <a:rPr lang="ko-KR" altLang="en-US" sz="1500">
                <a:latin typeface="Noto Sans KR" panose="020B0200000000000000" pitchFamily="50" charset="-127"/>
                <a:ea typeface="Noto Sans KR" panose="020B0200000000000000" pitchFamily="50" charset="-127"/>
              </a:rPr>
              <a:t>회원관리</a:t>
            </a:r>
            <a:endParaRPr lang="ko-KR" altLang="en-US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 프로세스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3411" y="2873586"/>
            <a:ext cx="777134" cy="1063883"/>
            <a:chOff x="2288935" y="1576398"/>
            <a:chExt cx="777134" cy="1063883"/>
          </a:xfrm>
        </p:grpSpPr>
        <p:sp>
          <p:nvSpPr>
            <p:cNvPr id="5" name="직사각형 4"/>
            <p:cNvSpPr/>
            <p:nvPr/>
          </p:nvSpPr>
          <p:spPr>
            <a:xfrm>
              <a:off x="2288935" y="2324875"/>
              <a:ext cx="777134" cy="31540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500" b="1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24273" y="1576398"/>
              <a:ext cx="736405" cy="74847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95893" y="2423052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6925879" y="2457862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95893" y="1349586"/>
            <a:ext cx="1299648" cy="5414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 / PW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202545" y="2131309"/>
            <a:ext cx="1718749" cy="9719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추가</a:t>
            </a:r>
            <a:endParaRPr lang="en-US" altLang="ko-KR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(ID </a:t>
            </a:r>
            <a:r>
              <a:rPr lang="ko-KR" altLang="en-US" sz="15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중복확인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인증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220524" y="2427370"/>
            <a:ext cx="1277877" cy="3798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성공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87991" y="3744141"/>
            <a:ext cx="1318913" cy="42987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인증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487347" y="3749663"/>
            <a:ext cx="1733177" cy="42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회원정보 세션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727539" y="3759000"/>
            <a:ext cx="1732345" cy="389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성공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317796" y="1350786"/>
            <a:ext cx="1509199" cy="5402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인증하여 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PW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914639" y="5280286"/>
            <a:ext cx="1358143" cy="84164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글 모음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4590772"/>
            <a:ext cx="1899303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</a:t>
            </a:r>
            <a:r>
              <a:rPr lang="ko-KR" altLang="en-US" sz="15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5429486"/>
            <a:ext cx="1899303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댓글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6184713"/>
            <a:ext cx="2237545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추천한 </a:t>
            </a:r>
            <a:r>
              <a:rPr lang="ko-KR" altLang="en-US" sz="15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3567435"/>
            <a:ext cx="2106359" cy="7555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개인정보 및 알림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ON, OFF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0504609" y="3622687"/>
            <a:ext cx="1687391" cy="629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정보 수정</a:t>
            </a:r>
          </a:p>
        </p:txBody>
      </p:sp>
      <p:cxnSp>
        <p:nvCxnSpPr>
          <p:cNvPr id="34" name="꺾인 연결선 33"/>
          <p:cNvCxnSpPr>
            <a:stCxn id="6" idx="3"/>
            <a:endCxn id="7" idx="1"/>
          </p:cNvCxnSpPr>
          <p:nvPr/>
        </p:nvCxnSpPr>
        <p:spPr>
          <a:xfrm flipV="1">
            <a:off x="895154" y="2612960"/>
            <a:ext cx="800739" cy="634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9" idx="3"/>
            <a:endCxn id="16" idx="1"/>
          </p:cNvCxnSpPr>
          <p:nvPr/>
        </p:nvCxnSpPr>
        <p:spPr>
          <a:xfrm>
            <a:off x="2995541" y="1620327"/>
            <a:ext cx="322255" cy="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3"/>
            <a:endCxn id="11" idx="1"/>
          </p:cNvCxnSpPr>
          <p:nvPr/>
        </p:nvCxnSpPr>
        <p:spPr>
          <a:xfrm>
            <a:off x="2765039" y="2612960"/>
            <a:ext cx="437506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3"/>
            <a:endCxn id="12" idx="1"/>
          </p:cNvCxnSpPr>
          <p:nvPr/>
        </p:nvCxnSpPr>
        <p:spPr>
          <a:xfrm>
            <a:off x="4921294" y="2617278"/>
            <a:ext cx="299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2" idx="3"/>
            <a:endCxn id="8" idx="1"/>
          </p:cNvCxnSpPr>
          <p:nvPr/>
        </p:nvCxnSpPr>
        <p:spPr>
          <a:xfrm>
            <a:off x="6498401" y="2617278"/>
            <a:ext cx="427478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2"/>
            <a:endCxn id="13" idx="0"/>
          </p:cNvCxnSpPr>
          <p:nvPr/>
        </p:nvCxnSpPr>
        <p:spPr>
          <a:xfrm rot="5400000">
            <a:off x="4423429" y="706167"/>
            <a:ext cx="961994" cy="5113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3" idx="3"/>
            <a:endCxn id="14" idx="1"/>
          </p:cNvCxnSpPr>
          <p:nvPr/>
        </p:nvCxnSpPr>
        <p:spPr>
          <a:xfrm>
            <a:off x="3006904" y="3959081"/>
            <a:ext cx="480443" cy="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4" idx="3"/>
            <a:endCxn id="15" idx="1"/>
          </p:cNvCxnSpPr>
          <p:nvPr/>
        </p:nvCxnSpPr>
        <p:spPr>
          <a:xfrm flipV="1">
            <a:off x="5220524" y="3953560"/>
            <a:ext cx="507015" cy="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1" idx="1"/>
          </p:cNvCxnSpPr>
          <p:nvPr/>
        </p:nvCxnSpPr>
        <p:spPr>
          <a:xfrm flipV="1">
            <a:off x="7459884" y="3945227"/>
            <a:ext cx="693480" cy="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3"/>
            <a:endCxn id="22" idx="1"/>
          </p:cNvCxnSpPr>
          <p:nvPr/>
        </p:nvCxnSpPr>
        <p:spPr>
          <a:xfrm flipV="1">
            <a:off x="10259723" y="3937469"/>
            <a:ext cx="244886" cy="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5" idx="2"/>
            <a:endCxn id="17" idx="0"/>
          </p:cNvCxnSpPr>
          <p:nvPr/>
        </p:nvCxnSpPr>
        <p:spPr>
          <a:xfrm flipH="1">
            <a:off x="6593711" y="4148120"/>
            <a:ext cx="1" cy="113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>
            <a:off x="7272782" y="5770386"/>
            <a:ext cx="880582" cy="755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flipV="1">
            <a:off x="7272782" y="4793122"/>
            <a:ext cx="880582" cy="838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7" idx="3"/>
            <a:endCxn id="19" idx="1"/>
          </p:cNvCxnSpPr>
          <p:nvPr/>
        </p:nvCxnSpPr>
        <p:spPr>
          <a:xfrm>
            <a:off x="7272782" y="5701111"/>
            <a:ext cx="880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424405" y="2457862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세션 제거</a:t>
            </a:r>
          </a:p>
        </p:txBody>
      </p:sp>
      <p:cxnSp>
        <p:nvCxnSpPr>
          <p:cNvPr id="79" name="직선 화살표 연결선 78"/>
          <p:cNvCxnSpPr>
            <a:stCxn id="8" idx="3"/>
            <a:endCxn id="78" idx="1"/>
          </p:cNvCxnSpPr>
          <p:nvPr/>
        </p:nvCxnSpPr>
        <p:spPr>
          <a:xfrm>
            <a:off x="7996927" y="2620005"/>
            <a:ext cx="42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9922931" y="2450816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로그아웃</a:t>
            </a:r>
          </a:p>
        </p:txBody>
      </p:sp>
      <p:cxnSp>
        <p:nvCxnSpPr>
          <p:cNvPr id="83" name="직선 화살표 연결선 82"/>
          <p:cNvCxnSpPr>
            <a:stCxn id="78" idx="3"/>
            <a:endCxn id="82" idx="1"/>
          </p:cNvCxnSpPr>
          <p:nvPr/>
        </p:nvCxnSpPr>
        <p:spPr>
          <a:xfrm flipV="1">
            <a:off x="9495453" y="2612959"/>
            <a:ext cx="427478" cy="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62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Session</a:t>
            </a:r>
            <a:r>
              <a:rPr lang="ko-KR" altLang="en-US" dirty="0"/>
              <a:t>을 사용하여 로그인 구현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71487" y="2356432"/>
            <a:ext cx="1885950" cy="2332351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047" y="20024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03041" y="18177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296" y="38787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회원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429123" y="1954797"/>
            <a:ext cx="9364121" cy="3679433"/>
            <a:chOff x="2443163" y="1744740"/>
            <a:chExt cx="9364121" cy="367943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201556" y="2167992"/>
              <a:ext cx="4077385" cy="2243138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32115" y="2640163"/>
              <a:ext cx="143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1. </a:t>
              </a:r>
              <a:r>
                <a:rPr lang="ko-KR" altLang="en-US" sz="1400" dirty="0"/>
                <a:t>로그인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(request)</a:t>
              </a: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646943" y="3201455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316" y="2535504"/>
              <a:ext cx="1405862" cy="1469764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20965131">
              <a:off x="8576864" y="2378877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1006181">
              <a:off x="8334781" y="2009134"/>
              <a:ext cx="16802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사용자 확인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1898" y="1744740"/>
              <a:ext cx="1625386" cy="1657572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>
            <a:xfrm rot="10241772">
              <a:off x="8591318" y="2851138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7279" y="3874156"/>
              <a:ext cx="1416813" cy="1550017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>
            <a:xfrm rot="707256">
              <a:off x="8655885" y="3915947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 rot="11464814">
              <a:off x="8655763" y="4279389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565193">
              <a:off x="8329037" y="3600033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회원정보 세션 생성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 rot="565193">
              <a:off x="8467014" y="4638175"/>
              <a:ext cx="1758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4. </a:t>
              </a:r>
              <a:r>
                <a:rPr lang="ko-KR" altLang="en-US" dirty="0"/>
                <a:t>세션 </a:t>
              </a:r>
              <a:r>
                <a:rPr lang="en-US" altLang="ko-KR" dirty="0"/>
                <a:t>ID </a:t>
              </a:r>
              <a:r>
                <a:rPr lang="ko-KR" altLang="en-US" dirty="0"/>
                <a:t>발급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43163" y="3801820"/>
              <a:ext cx="1835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5. </a:t>
              </a:r>
              <a:r>
                <a:rPr lang="ko-KR" altLang="en-US" sz="1400" dirty="0"/>
                <a:t>응답 </a:t>
              </a:r>
              <a:r>
                <a:rPr lang="en-US" altLang="ko-KR" sz="1400" dirty="0"/>
                <a:t>(+ </a:t>
              </a:r>
              <a:r>
                <a:rPr lang="ko-KR" altLang="en-US" sz="1400" dirty="0"/>
                <a:t>세션 </a:t>
              </a:r>
              <a:r>
                <a:rPr lang="en-US" altLang="ko-KR" sz="1400" dirty="0"/>
                <a:t>ID)</a:t>
              </a:r>
              <a:br>
                <a:rPr lang="en-US" altLang="ko-KR" sz="1400" dirty="0"/>
              </a:br>
              <a:r>
                <a:rPr lang="en-US" altLang="ko-KR" sz="1400" dirty="0"/>
                <a:t>(response)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 rot="10800000">
              <a:off x="2631292" y="3503689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6" y="2815861"/>
            <a:ext cx="1031745" cy="10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InterCeptor</a:t>
            </a:r>
            <a:r>
              <a:rPr lang="ko-KR" altLang="en-US" dirty="0"/>
              <a:t>를 사용하여 페이지 접근 제한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2357" y="2187104"/>
            <a:ext cx="1681301" cy="2987373"/>
            <a:chOff x="400050" y="2143125"/>
            <a:chExt cx="1843087" cy="308610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00050" y="2512457"/>
              <a:ext cx="1843087" cy="2716769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4" y="3172629"/>
              <a:ext cx="1219017" cy="1047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0608" y="214312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클라이언트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67818" y="3471653"/>
            <a:ext cx="1438154" cy="655081"/>
            <a:chOff x="2555171" y="3441800"/>
            <a:chExt cx="1438154" cy="655081"/>
          </a:xfrm>
        </p:grpSpPr>
        <p:sp>
          <p:nvSpPr>
            <p:cNvPr id="9" name="TextBox 8"/>
            <p:cNvSpPr txBox="1"/>
            <p:nvPr/>
          </p:nvSpPr>
          <p:spPr>
            <a:xfrm>
              <a:off x="2555171" y="3441800"/>
              <a:ext cx="1438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페이지 접근</a:t>
              </a:r>
              <a:endParaRPr lang="en-US" altLang="ko-KR" dirty="0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2558793" y="3811132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3305972" y="1547126"/>
            <a:ext cx="8741026" cy="5127619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37811" y="2567677"/>
            <a:ext cx="1434531" cy="28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Dispatcher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Servlet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53319" y="113856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38472" y="3225637"/>
            <a:ext cx="1537418" cy="13620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preHandler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11032" y="4273998"/>
            <a:ext cx="2353513" cy="2356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880627" y="3906652"/>
            <a:ext cx="46835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035431" y="2470759"/>
            <a:ext cx="1636774" cy="28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InterCeptor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 rot="1569929">
            <a:off x="8386663" y="4749586"/>
            <a:ext cx="1044139" cy="400858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61025" y="2408330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1357" y="4468096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YES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681782" y="3954005"/>
            <a:ext cx="46835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9128432" y="1705919"/>
            <a:ext cx="2019932" cy="2316051"/>
            <a:chOff x="9187097" y="1345508"/>
            <a:chExt cx="2332684" cy="267465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187097" y="1345508"/>
              <a:ext cx="2332684" cy="26746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2593" y="1578726"/>
              <a:ext cx="1741691" cy="2208216"/>
            </a:xfrm>
            <a:prstGeom prst="rect">
              <a:avLst/>
            </a:prstGeom>
          </p:spPr>
        </p:pic>
      </p:grpSp>
      <p:sp>
        <p:nvSpPr>
          <p:cNvPr id="22" name="오른쪽 화살표 21"/>
          <p:cNvSpPr/>
          <p:nvPr/>
        </p:nvSpPr>
        <p:spPr>
          <a:xfrm rot="19934386">
            <a:off x="8288414" y="2660008"/>
            <a:ext cx="1169210" cy="3582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15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688265" y="1927123"/>
            <a:ext cx="3581738" cy="3281922"/>
            <a:chOff x="207847" y="903350"/>
            <a:chExt cx="3714979" cy="3404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437" y="1272682"/>
              <a:ext cx="3627389" cy="303467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07847" y="903350"/>
              <a:ext cx="3422035" cy="319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Bean Validation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을 사용한 유효성 검사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707929" y="5503530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Ajax</a:t>
            </a:r>
            <a:r>
              <a: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활용한 이메일 </a:t>
            </a:r>
            <a:r>
              <a:rPr lang="ko-KR" altLang="en-US" sz="1400" dirty="0" err="1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인증처리</a:t>
            </a:r>
            <a:endParaRPr lang="ko-KR" altLang="en-US" sz="1400" dirty="0">
              <a:solidFill>
                <a:srgbClr val="21486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85823" y="2714876"/>
            <a:ext cx="2731316" cy="3188582"/>
            <a:chOff x="406192" y="1315789"/>
            <a:chExt cx="3254208" cy="3799013"/>
          </a:xfrm>
        </p:grpSpPr>
        <p:sp>
          <p:nvSpPr>
            <p:cNvPr id="12" name="TextBox 11"/>
            <p:cNvSpPr txBox="1"/>
            <p:nvPr/>
          </p:nvSpPr>
          <p:spPr>
            <a:xfrm>
              <a:off x="406192" y="1315789"/>
              <a:ext cx="2530982" cy="623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카카오 </a:t>
              </a:r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API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사용하여 </a:t>
              </a:r>
              <a:endParaRPr lang="en-US" altLang="ko-KR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간편하게 주소 입력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192" y="2116468"/>
              <a:ext cx="3254208" cy="299833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4877288" y="5489402"/>
            <a:ext cx="2120271" cy="729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56" y="1113620"/>
            <a:ext cx="4097821" cy="54575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7337" y="1219626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 </a:t>
            </a:r>
            <a:r>
              <a:rPr lang="ko-KR" altLang="en-US" sz="1400" dirty="0" err="1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중복확인</a:t>
            </a:r>
            <a:endParaRPr lang="ko-KR" altLang="en-US" sz="1400" dirty="0">
              <a:solidFill>
                <a:srgbClr val="21486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047" y="4920425"/>
            <a:ext cx="3608438" cy="98322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13" idx="3"/>
            <a:endCxn id="21" idx="1"/>
          </p:cNvCxnSpPr>
          <p:nvPr/>
        </p:nvCxnSpPr>
        <p:spPr>
          <a:xfrm>
            <a:off x="3117139" y="4645180"/>
            <a:ext cx="580908" cy="7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469626" y="1927123"/>
            <a:ext cx="527933" cy="27159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6822081" y="1373515"/>
            <a:ext cx="865256" cy="55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714" y="5824960"/>
            <a:ext cx="3400745" cy="809377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10" idx="1"/>
          </p:cNvCxnSpPr>
          <p:nvPr/>
        </p:nvCxnSpPr>
        <p:spPr>
          <a:xfrm flipH="1" flipV="1">
            <a:off x="7108723" y="4778477"/>
            <a:ext cx="599206" cy="8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02304" y="4645180"/>
            <a:ext cx="606419" cy="25558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82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" y="1366439"/>
            <a:ext cx="5696745" cy="270547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</a:t>
            </a:r>
            <a:r>
              <a:rPr lang="ko-KR" altLang="en-US" dirty="0" err="1"/>
              <a:t>게시글</a:t>
            </a:r>
            <a:r>
              <a:rPr lang="en-US" altLang="ko-KR" dirty="0"/>
              <a:t> &amp; </a:t>
            </a:r>
            <a:r>
              <a:rPr lang="ko-KR" altLang="en-US" dirty="0"/>
              <a:t>추천한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내가 쓴 댓글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16651" y="1832382"/>
            <a:ext cx="10487480" cy="4848218"/>
            <a:chOff x="416651" y="1585644"/>
            <a:chExt cx="10487480" cy="48482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651" y="4000264"/>
              <a:ext cx="5290086" cy="243359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516391" y="1585644"/>
              <a:ext cx="4387740" cy="1466473"/>
              <a:chOff x="6541199" y="2043306"/>
              <a:chExt cx="4387740" cy="146647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541199" y="3202002"/>
                <a:ext cx="43877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테이블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개를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Join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 게시판마다 내가 쓴 글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List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출력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41199" y="2043306"/>
                <a:ext cx="39966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모든 게시판에 내가 쓴 글 검색기능과 총 검색 건수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544569" y="3738654"/>
              <a:ext cx="3277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내가 추천한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게시글과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댓글은 </a:t>
              </a:r>
              <a:endParaRPr lang="en-US" altLang="ko-KR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테이블을 따로 생성하여 관리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264554" y="1571297"/>
            <a:ext cx="2848842" cy="82994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13" idx="1"/>
            <a:endCxn id="22" idx="3"/>
          </p:cNvCxnSpPr>
          <p:nvPr/>
        </p:nvCxnSpPr>
        <p:spPr>
          <a:xfrm flipH="1">
            <a:off x="6113396" y="1986271"/>
            <a:ext cx="402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15711" y="2448232"/>
            <a:ext cx="5291025" cy="149444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9" idx="1"/>
          </p:cNvCxnSpPr>
          <p:nvPr/>
        </p:nvCxnSpPr>
        <p:spPr>
          <a:xfrm flipH="1">
            <a:off x="5706736" y="3144967"/>
            <a:ext cx="809655" cy="1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5711" y="5403217"/>
            <a:ext cx="5291025" cy="127738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8" name="직선 화살표 연결선 37"/>
          <p:cNvCxnSpPr>
            <a:stCxn id="9" idx="1"/>
            <a:endCxn id="37" idx="3"/>
          </p:cNvCxnSpPr>
          <p:nvPr/>
        </p:nvCxnSpPr>
        <p:spPr>
          <a:xfrm flipH="1">
            <a:off x="5706736" y="3144967"/>
            <a:ext cx="809655" cy="289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63" y="4703607"/>
            <a:ext cx="4458100" cy="215439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111562" y="4703607"/>
            <a:ext cx="4401436" cy="20350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96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78" y="1529894"/>
            <a:ext cx="9633045" cy="44519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댓글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94063" y="1633827"/>
            <a:ext cx="8092853" cy="1184232"/>
            <a:chOff x="1445038" y="1603601"/>
            <a:chExt cx="10838721" cy="15860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038" y="1665424"/>
              <a:ext cx="2772162" cy="152421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0159" y="1603601"/>
              <a:ext cx="7003600" cy="432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댓글 마다 번호를 붙여서 내가 쓴 댓글 클릭 시 해당 위치로 이동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79478" y="6012034"/>
            <a:ext cx="6386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 스크립트의 </a:t>
            </a:r>
            <a:r>
              <a:rPr lang="en-US" altLang="ko-KR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offset() </a:t>
            </a:r>
            <a:r>
              <a:rPr lang="ko-KR" altLang="en-US" sz="1500" dirty="0" err="1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메소드로</a:t>
            </a:r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선택한 태그의 위치를 반환 해주고 </a:t>
            </a:r>
          </a:p>
          <a:p>
            <a:r>
              <a:rPr lang="en-US" altLang="ko-KR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animate()</a:t>
            </a:r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이용해서 선택한 태그의 스크롤 위치를 지정해서 해당 위치로 이동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94063" y="1671657"/>
            <a:ext cx="2069866" cy="122885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" name="직선 화살표 연결선 19"/>
          <p:cNvCxnSpPr>
            <a:endCxn id="19" idx="3"/>
          </p:cNvCxnSpPr>
          <p:nvPr/>
        </p:nvCxnSpPr>
        <p:spPr>
          <a:xfrm flipH="1">
            <a:off x="3263929" y="1788227"/>
            <a:ext cx="793670" cy="49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15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이광현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781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6D8064-8A2E-01FE-EDCD-C64B7FA47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</a:t>
            </a:r>
            <a:r>
              <a:rPr lang="ko-KR" altLang="en-US" dirty="0"/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38DAB-2043-4A01-2806-13164BAE3D98}"/>
              </a:ext>
            </a:extLst>
          </p:cNvPr>
          <p:cNvSpPr/>
          <p:nvPr/>
        </p:nvSpPr>
        <p:spPr>
          <a:xfrm>
            <a:off x="545690" y="1140539"/>
            <a:ext cx="11100619" cy="562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5453-7552-EE9A-43E6-B4783095849A}"/>
              </a:ext>
            </a:extLst>
          </p:cNvPr>
          <p:cNvGrpSpPr/>
          <p:nvPr/>
        </p:nvGrpSpPr>
        <p:grpSpPr>
          <a:xfrm>
            <a:off x="1322438" y="1368735"/>
            <a:ext cx="9547122" cy="3080632"/>
            <a:chOff x="973394" y="1278194"/>
            <a:chExt cx="9547122" cy="31856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289A0C-4DB0-DEED-83D3-CF094824129F}"/>
                </a:ext>
              </a:extLst>
            </p:cNvPr>
            <p:cNvSpPr/>
            <p:nvPr/>
          </p:nvSpPr>
          <p:spPr>
            <a:xfrm>
              <a:off x="973394" y="1278194"/>
              <a:ext cx="9547122" cy="31856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3CA05-CB8E-01C9-B1F7-2B8082CDEC9A}"/>
                </a:ext>
              </a:extLst>
            </p:cNvPr>
            <p:cNvSpPr/>
            <p:nvPr/>
          </p:nvSpPr>
          <p:spPr>
            <a:xfrm>
              <a:off x="1119650" y="1546122"/>
              <a:ext cx="2875934" cy="264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입학 후에도 프로젝트의 개념을 이해하기 어렵다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BB4945-8D71-6697-7E84-254A82AF266D}"/>
                </a:ext>
              </a:extLst>
            </p:cNvPr>
            <p:cNvSpPr/>
            <p:nvPr/>
          </p:nvSpPr>
          <p:spPr>
            <a:xfrm>
              <a:off x="4289323" y="1546122"/>
              <a:ext cx="2875934" cy="26497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관리 측면에서 경험이 부족한 채로 실무에 진출하는 경우가 많다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8D5D31-A057-F7AF-1102-6144FC6B7B6B}"/>
                </a:ext>
              </a:extLst>
            </p:cNvPr>
            <p:cNvSpPr/>
            <p:nvPr/>
          </p:nvSpPr>
          <p:spPr>
            <a:xfrm>
              <a:off x="7458996" y="1546122"/>
              <a:ext cx="2875934" cy="26497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수업에서 배운 이론적인 </a:t>
              </a:r>
              <a:endParaRPr lang="en-US" altLang="ko-KR" sz="18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부분과 실무 적용 간의 괴리가 발생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한다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FD16B-C0CD-882A-E7BB-D574CA3ECCD6}"/>
              </a:ext>
            </a:extLst>
          </p:cNvPr>
          <p:cNvGrpSpPr/>
          <p:nvPr/>
        </p:nvGrpSpPr>
        <p:grpSpPr>
          <a:xfrm>
            <a:off x="1322438" y="5038870"/>
            <a:ext cx="9547122" cy="1180906"/>
            <a:chOff x="973394" y="5073445"/>
            <a:chExt cx="9547122" cy="12211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51826C-B274-9AE5-2047-AC409A1A9DA8}"/>
                </a:ext>
              </a:extLst>
            </p:cNvPr>
            <p:cNvSpPr/>
            <p:nvPr/>
          </p:nvSpPr>
          <p:spPr>
            <a:xfrm>
              <a:off x="973394" y="5073445"/>
              <a:ext cx="9547122" cy="122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PMS(Project Management System) </a:t>
              </a:r>
              <a:r>
                <a:rPr lang="ko-KR" altLang="en-US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도입</a:t>
              </a:r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!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학원생들의 프로젝트 개념 및 관리 측면에서 더 나은 이해와 경험을 얻을 수 있는 중요한 수단이 될 것입니다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980FD2-3DFB-EE9B-6E2D-7E8CF149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704" y="5189955"/>
              <a:ext cx="449826" cy="44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보드 프로세스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9698" y="2717880"/>
            <a:ext cx="6772604" cy="376155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296865" y="1435030"/>
            <a:ext cx="2773763" cy="732692"/>
          </a:xfrm>
          <a:prstGeom prst="wedgeRoundRectCallout">
            <a:avLst>
              <a:gd name="adj1" fmla="val 31903"/>
              <a:gd name="adj2" fmla="val 96289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364900" y="1572731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Project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시작일과 마감일을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가져와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Date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타입 전처리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3003" y="1440890"/>
            <a:ext cx="2410348" cy="711758"/>
          </a:xfrm>
          <a:prstGeom prst="wedgeRoundRectCallout">
            <a:avLst>
              <a:gd name="adj1" fmla="val -31841"/>
              <a:gd name="adj2" fmla="val 106526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239376" y="1550547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상태의 합계를 </a:t>
            </a: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가져와 그래프로 시각화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019335" y="1485454"/>
            <a:ext cx="2334466" cy="908705"/>
          </a:xfrm>
          <a:prstGeom prst="wedgeRoundRectCallout">
            <a:avLst>
              <a:gd name="adj1" fmla="val -51947"/>
              <a:gd name="adj2" fmla="val 95750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8922099" y="1493530"/>
            <a:ext cx="24317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인원 별과 작업 상태 별로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데이터를 가공하여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그래프로 시각화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7472" y="2822228"/>
            <a:ext cx="2245759" cy="837046"/>
          </a:xfrm>
          <a:prstGeom prst="wedgeRoundRectCallout">
            <a:avLst>
              <a:gd name="adj1" fmla="val 66206"/>
              <a:gd name="adj2" fmla="val -2045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70943" y="2985380"/>
            <a:ext cx="24388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그래프는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JavaScript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API </a:t>
            </a: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chart.js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0999" y="4160455"/>
            <a:ext cx="2392298" cy="1516445"/>
          </a:xfrm>
          <a:prstGeom prst="wedgeRoundRectCallout">
            <a:avLst>
              <a:gd name="adj1" fmla="val 53150"/>
              <a:gd name="adj2" fmla="val 63003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114555" y="4295481"/>
            <a:ext cx="24388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 목록을 불러온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후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단계별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활용하여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Map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형태로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가공하고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이를 활용하여 동적으로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HTML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을 생성하여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시각화</a:t>
            </a: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678703" y="3952355"/>
            <a:ext cx="2392298" cy="1601140"/>
          </a:xfrm>
          <a:prstGeom prst="wedgeRoundRectCallout">
            <a:avLst>
              <a:gd name="adj1" fmla="val -55396"/>
              <a:gd name="adj2" fmla="val 8297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686509" y="4160455"/>
            <a:ext cx="243881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 목록에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현재 진행중인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불러와 </a:t>
            </a: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시간 순으로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정렬</a:t>
            </a:r>
          </a:p>
          <a:p>
            <a:pPr lvl="0" algn="ctr">
              <a:defRPr/>
            </a:pP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바로 상세페이지로 이동 가능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04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팀원별</a:t>
            </a:r>
            <a:r>
              <a:rPr lang="ko-KR" altLang="en-US" dirty="0" smtClean="0"/>
              <a:t> 작업 </a:t>
            </a:r>
            <a:r>
              <a:rPr lang="ko-KR" altLang="en-US" dirty="0"/>
              <a:t>타임라인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2966" y="2457450"/>
            <a:ext cx="9032233" cy="4274341"/>
          </a:xfrm>
          <a:prstGeom prst="rect">
            <a:avLst/>
          </a:prstGeom>
        </p:spPr>
      </p:pic>
      <p:sp>
        <p:nvSpPr>
          <p:cNvPr id="7" name="순서도: 처리 6"/>
          <p:cNvSpPr/>
          <p:nvPr/>
        </p:nvSpPr>
        <p:spPr>
          <a:xfrm>
            <a:off x="5989083" y="1341745"/>
            <a:ext cx="4221717" cy="918674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Google </a:t>
            </a:r>
            <a:r>
              <a:rPr lang="en-US" altLang="ko-KR" sz="1400" dirty="0">
                <a:solidFill>
                  <a:schemeClr val="tx1"/>
                </a:solidFill>
              </a:rPr>
              <a:t>Chart </a:t>
            </a:r>
            <a:r>
              <a:rPr lang="en-US" altLang="ko-KR" sz="1400" dirty="0" smtClean="0">
                <a:solidFill>
                  <a:schemeClr val="tx1"/>
                </a:solidFill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사용하여 </a:t>
            </a:r>
            <a:r>
              <a:rPr lang="ko-KR" altLang="en-US" sz="1400" dirty="0">
                <a:solidFill>
                  <a:schemeClr val="tx1"/>
                </a:solidFill>
              </a:rPr>
              <a:t>데이터 시각화 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1555754" y="1341745"/>
            <a:ext cx="3244846" cy="918674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dirty="0" smtClean="0">
                <a:solidFill>
                  <a:schemeClr val="tx1"/>
                </a:solidFill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</a:rPr>
              <a:t>작업 목록을 </a:t>
            </a:r>
            <a:r>
              <a:rPr lang="ko-KR" altLang="en-US" sz="1400" dirty="0">
                <a:solidFill>
                  <a:schemeClr val="tx1"/>
                </a:solidFill>
              </a:rPr>
              <a:t>불러온 뒤 </a:t>
            </a:r>
            <a:r>
              <a:rPr lang="ko-KR" altLang="en-US" sz="1400" dirty="0" smtClean="0">
                <a:solidFill>
                  <a:schemeClr val="tx1"/>
                </a:solidFill>
              </a:rPr>
              <a:t>서버에서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 dirty="0" smtClean="0">
                <a:solidFill>
                  <a:schemeClr val="tx1"/>
                </a:solidFill>
              </a:rPr>
              <a:t>      프로젝트 인원 별 데이터 가공 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151483" y="1698380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1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269" y="1933575"/>
            <a:ext cx="10450299" cy="4629150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8483703" y="1271728"/>
            <a:ext cx="1603272" cy="391711"/>
          </a:xfrm>
          <a:prstGeom prst="wedgeRectCallout">
            <a:avLst>
              <a:gd name="adj1" fmla="val -37843"/>
              <a:gd name="adj2" fmla="val 1077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항목별로 검색 가능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5114925" y="1572019"/>
            <a:ext cx="2849014" cy="470007"/>
          </a:xfrm>
          <a:prstGeom prst="wedgeRectCallout">
            <a:avLst>
              <a:gd name="adj1" fmla="val 66769"/>
              <a:gd name="adj2" fmla="val 148972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마감일 내림차순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오름차순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정렬 가능</a:t>
            </a:r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상세 내역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768" y="1095543"/>
            <a:ext cx="10015266" cy="35553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70238" y="2954928"/>
            <a:ext cx="4572246" cy="3886409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9471988" y="2076451"/>
            <a:ext cx="2072312" cy="685418"/>
          </a:xfrm>
          <a:prstGeom prst="wedgeRectCallout">
            <a:avLst>
              <a:gd name="adj1" fmla="val -41569"/>
              <a:gd name="adj2" fmla="val -7497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작성자만 삭제 가능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삭제하면 속성값이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로 바뀌면서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휴지통 이동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06101" y="4386066"/>
            <a:ext cx="1752600" cy="102413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사진 클릭 시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 err="1" smtClean="0">
                <a:latin typeface="Noto Sans KR" panose="020B0600000101010101" charset="-127"/>
                <a:ea typeface="Noto Sans KR" panose="020B0600000101010101" charset="-127"/>
              </a:rPr>
              <a:t>팝업창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파일일 경우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다운로드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2988908" y="4325314"/>
            <a:ext cx="1311130" cy="572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300" y="4067175"/>
            <a:ext cx="1198206" cy="3188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14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생성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7871" y="2694034"/>
            <a:ext cx="9481891" cy="4070154"/>
          </a:xfrm>
          <a:prstGeom prst="rect">
            <a:avLst/>
          </a:prstGeom>
        </p:spPr>
      </p:pic>
      <p:cxnSp>
        <p:nvCxnSpPr>
          <p:cNvPr id="5" name="선 4"/>
          <p:cNvCxnSpPr/>
          <p:nvPr/>
        </p:nvCxnSpPr>
        <p:spPr>
          <a:xfrm>
            <a:off x="1095375" y="3005476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선 5"/>
          <p:cNvCxnSpPr/>
          <p:nvPr/>
        </p:nvCxnSpPr>
        <p:spPr>
          <a:xfrm flipV="1">
            <a:off x="6596743" y="6528260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선 6"/>
          <p:cNvCxnSpPr/>
          <p:nvPr/>
        </p:nvCxnSpPr>
        <p:spPr>
          <a:xfrm rot="5400000">
            <a:off x="8842395" y="4778228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선 7"/>
          <p:cNvCxnSpPr/>
          <p:nvPr/>
        </p:nvCxnSpPr>
        <p:spPr>
          <a:xfrm rot="16200000" flipH="1">
            <a:off x="5717514" y="5674568"/>
            <a:ext cx="1727060" cy="104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선 8"/>
          <p:cNvCxnSpPr/>
          <p:nvPr/>
        </p:nvCxnSpPr>
        <p:spPr>
          <a:xfrm>
            <a:off x="1118813" y="482331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5400000">
            <a:off x="-676743" y="4752688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>
            <a:off x="1082806" y="5980550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 flipH="1">
            <a:off x="3540838" y="5401017"/>
            <a:ext cx="1197231" cy="49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1114207" y="6522401"/>
            <a:ext cx="365080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4071772" y="5986411"/>
            <a:ext cx="714174" cy="21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15"/>
          <p:cNvCxnSpPr/>
          <p:nvPr/>
        </p:nvCxnSpPr>
        <p:spPr>
          <a:xfrm rot="16200000" flipH="1">
            <a:off x="4503335" y="6260724"/>
            <a:ext cx="52335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966760" y="6176988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8354505" y="6163695"/>
            <a:ext cx="858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591259" y="6067712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4644523" y="6066770"/>
            <a:ext cx="1768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96313" y="517801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4188580" y="5175189"/>
            <a:ext cx="1533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149047" y="2028488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7793096" y="1522544"/>
            <a:ext cx="2720889" cy="115652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트랜잭션 처리</a:t>
            </a:r>
          </a:p>
          <a:p>
            <a:pPr lvl="0">
              <a:defRPr/>
            </a:pPr>
            <a:endParaRPr lang="ko-KR" altLang="en-US" sz="1400" b="1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1117871" y="1537507"/>
            <a:ext cx="5942004" cy="115652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하나의 </a:t>
            </a:r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생성 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와  다수 첨부파일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생성이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→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여러 테이블에 다중 </a:t>
            </a:r>
            <a:r>
              <a:rPr lang="en-US" altLang="ko-KR" sz="1200" dirty="0" smtClean="0">
                <a:solidFill>
                  <a:schemeClr val="tx1"/>
                </a:solidFill>
              </a:rPr>
              <a:t>Row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Insert </a:t>
            </a:r>
            <a:r>
              <a:rPr lang="ko-KR" altLang="en-US" sz="1200" dirty="0" smtClean="0">
                <a:solidFill>
                  <a:schemeClr val="tx1"/>
                </a:solidFill>
              </a:rPr>
              <a:t>하는 상황 발생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418451" y="2470583"/>
            <a:ext cx="10534344" cy="2947516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생성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가로 글상자 4"/>
          <p:cNvSpPr txBox="1"/>
          <p:nvPr/>
        </p:nvSpPr>
        <p:spPr>
          <a:xfrm>
            <a:off x="255815" y="1644771"/>
            <a:ext cx="10490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덧셈 기호 5"/>
          <p:cNvSpPr/>
          <p:nvPr/>
        </p:nvSpPr>
        <p:spPr>
          <a:xfrm>
            <a:off x="7175989" y="1630309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89460" y="3216048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23" name="직선 화살표 연결선 12"/>
          <p:cNvCxnSpPr/>
          <p:nvPr/>
        </p:nvCxnSpPr>
        <p:spPr>
          <a:xfrm>
            <a:off x="1509988" y="2893012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2090653" y="2669457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정보 입력</a:t>
            </a:r>
          </a:p>
        </p:txBody>
      </p:sp>
      <p:cxnSp>
        <p:nvCxnSpPr>
          <p:cNvPr id="25" name="직선 화살표 연결선 12"/>
          <p:cNvCxnSpPr/>
          <p:nvPr/>
        </p:nvCxnSpPr>
        <p:spPr>
          <a:xfrm>
            <a:off x="3441784" y="2900757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2"/>
          <p:cNvCxnSpPr/>
          <p:nvPr/>
        </p:nvCxnSpPr>
        <p:spPr>
          <a:xfrm>
            <a:off x="5476888" y="2906619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6111250" y="2638056"/>
            <a:ext cx="2742362" cy="40821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X) 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6148513" y="3418477"/>
            <a:ext cx="2710961" cy="74315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O)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수 만큼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4127119" y="2669457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9565371" y="3416594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첨부파일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존재 여부</a:t>
            </a:r>
          </a:p>
        </p:txBody>
      </p:sp>
      <p:cxnSp>
        <p:nvCxnSpPr>
          <p:cNvPr id="36" name="선 35"/>
          <p:cNvCxnSpPr/>
          <p:nvPr/>
        </p:nvCxnSpPr>
        <p:spPr>
          <a:xfrm rot="16200000" flipH="1">
            <a:off x="4476091" y="3516552"/>
            <a:ext cx="512885" cy="104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flipV="1">
            <a:off x="4723531" y="3757296"/>
            <a:ext cx="8268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flipV="1">
            <a:off x="9160714" y="2779360"/>
            <a:ext cx="1039899" cy="7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 flipH="1" flipV="1">
            <a:off x="9975578" y="2983461"/>
            <a:ext cx="408214" cy="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9264651" y="4466124"/>
            <a:ext cx="1768930" cy="63848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attach(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12"/>
          <p:cNvCxnSpPr/>
          <p:nvPr/>
        </p:nvCxnSpPr>
        <p:spPr>
          <a:xfrm>
            <a:off x="8895002" y="3634706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2"/>
          <p:cNvCxnSpPr/>
          <p:nvPr/>
        </p:nvCxnSpPr>
        <p:spPr>
          <a:xfrm rot="16200000" flipH="1">
            <a:off x="9978724" y="4132760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2"/>
          <p:cNvCxnSpPr/>
          <p:nvPr/>
        </p:nvCxnSpPr>
        <p:spPr>
          <a:xfrm rot="5400000">
            <a:off x="10439902" y="4804492"/>
            <a:ext cx="1770621" cy="19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/>
          <p:cNvSpPr/>
          <p:nvPr/>
        </p:nvSpPr>
        <p:spPr>
          <a:xfrm>
            <a:off x="9278155" y="5840340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생성 완료</a:t>
            </a:r>
          </a:p>
        </p:txBody>
      </p:sp>
      <p:cxnSp>
        <p:nvCxnSpPr>
          <p:cNvPr id="46" name="직선 화살표 연결선 12"/>
          <p:cNvCxnSpPr/>
          <p:nvPr/>
        </p:nvCxnSpPr>
        <p:spPr>
          <a:xfrm rot="16200000" flipH="1">
            <a:off x="9984586" y="5445117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가로 글상자 46"/>
          <p:cNvSpPr txBox="1"/>
          <p:nvPr/>
        </p:nvSpPr>
        <p:spPr>
          <a:xfrm>
            <a:off x="10222907" y="3946852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O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1390610" y="3968937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X</a:t>
            </a:r>
          </a:p>
        </p:txBody>
      </p:sp>
      <p:sp>
        <p:nvSpPr>
          <p:cNvPr id="50" name="순서도: 처리 49"/>
          <p:cNvSpPr/>
          <p:nvPr/>
        </p:nvSpPr>
        <p:spPr>
          <a:xfrm>
            <a:off x="1509988" y="4814360"/>
            <a:ext cx="1827754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sp>
        <p:nvSpPr>
          <p:cNvPr id="51" name="덧셈 기호 50"/>
          <p:cNvSpPr/>
          <p:nvPr/>
        </p:nvSpPr>
        <p:spPr>
          <a:xfrm>
            <a:off x="3975171" y="1644771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2" y="2470583"/>
            <a:ext cx="657154" cy="6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수정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745" y="2433488"/>
            <a:ext cx="9164425" cy="4143680"/>
          </a:xfrm>
          <a:prstGeom prst="rect">
            <a:avLst/>
          </a:prstGeom>
        </p:spPr>
      </p:pic>
      <p:cxnSp>
        <p:nvCxnSpPr>
          <p:cNvPr id="31" name="선 30"/>
          <p:cNvCxnSpPr/>
          <p:nvPr/>
        </p:nvCxnSpPr>
        <p:spPr>
          <a:xfrm>
            <a:off x="1130440" y="3030728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 flipV="1">
            <a:off x="6612758" y="6553512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rot="5400000">
            <a:off x="8877460" y="4803479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H="1" flipV="1">
            <a:off x="5662664" y="5631786"/>
            <a:ext cx="18735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/>
          <p:nvPr/>
        </p:nvCxnSpPr>
        <p:spPr>
          <a:xfrm>
            <a:off x="1143411" y="4733427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/>
          <p:nvPr/>
        </p:nvCxnSpPr>
        <p:spPr>
          <a:xfrm rot="5400000">
            <a:off x="-641677" y="4777939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/>
          <p:nvPr/>
        </p:nvCxnSpPr>
        <p:spPr>
          <a:xfrm>
            <a:off x="1117871" y="5806927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rot="16200000" flipH="1">
            <a:off x="3661994" y="5266908"/>
            <a:ext cx="1055508" cy="1633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38"/>
          <p:cNvCxnSpPr/>
          <p:nvPr/>
        </p:nvCxnSpPr>
        <p:spPr>
          <a:xfrm flipV="1">
            <a:off x="1107404" y="6579054"/>
            <a:ext cx="371266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flipV="1">
            <a:off x="4159173" y="5794026"/>
            <a:ext cx="681829" cy="829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044857" y="6202239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8432602" y="6199705"/>
            <a:ext cx="858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095232" y="511435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4283960" y="5096904"/>
            <a:ext cx="1653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선 48"/>
          <p:cNvCxnSpPr/>
          <p:nvPr/>
        </p:nvCxnSpPr>
        <p:spPr>
          <a:xfrm rot="5400000">
            <a:off x="4438020" y="6180995"/>
            <a:ext cx="759493" cy="460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636791" y="6061561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4715190" y="6063447"/>
            <a:ext cx="1768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7134577" y="1935995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7793096" y="1338496"/>
            <a:ext cx="2720889" cy="134057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트랜잭션 처리</a:t>
            </a:r>
          </a:p>
          <a:p>
            <a:pPr lvl="0">
              <a:defRPr/>
            </a:pP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1543" y="2624082"/>
            <a:ext cx="873796" cy="262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8700" y="2433488"/>
            <a:ext cx="1219200" cy="3216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/>
          <p:cNvSpPr/>
          <p:nvPr/>
        </p:nvSpPr>
        <p:spPr>
          <a:xfrm>
            <a:off x="1117871" y="1351397"/>
            <a:ext cx="5844904" cy="134263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하나의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작업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(Task)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수정 시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와  다수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첨부파일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수정이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 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하나의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를 생성 시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 테이블에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   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pdate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및 다중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ow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Insert,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Delete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해야하는 상황 발생</a:t>
            </a:r>
          </a:p>
        </p:txBody>
      </p:sp>
    </p:spTree>
    <p:extLst>
      <p:ext uri="{BB962C8B-B14F-4D97-AF65-F5344CB8AC3E}">
        <p14:creationId xmlns:p14="http://schemas.microsoft.com/office/powerpoint/2010/main" val="39554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233007" y="2472822"/>
            <a:ext cx="10848192" cy="374209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작업 수정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0" name="가로 글상자 49"/>
          <p:cNvSpPr txBox="1"/>
          <p:nvPr/>
        </p:nvSpPr>
        <p:spPr>
          <a:xfrm>
            <a:off x="173985" y="1574696"/>
            <a:ext cx="11492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  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Table)</a:t>
            </a: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공동 작업자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첨부파일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7" name="덧셈 기호 56"/>
          <p:cNvSpPr/>
          <p:nvPr/>
        </p:nvSpPr>
        <p:spPr>
          <a:xfrm>
            <a:off x="6816326" y="1555403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순서도: 처리 58"/>
          <p:cNvSpPr/>
          <p:nvPr/>
        </p:nvSpPr>
        <p:spPr>
          <a:xfrm>
            <a:off x="99926" y="3104748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인원</a:t>
            </a:r>
          </a:p>
        </p:txBody>
      </p:sp>
      <p:cxnSp>
        <p:nvCxnSpPr>
          <p:cNvPr id="60" name="직선 화살표 연결선 12"/>
          <p:cNvCxnSpPr/>
          <p:nvPr/>
        </p:nvCxnSpPr>
        <p:spPr>
          <a:xfrm>
            <a:off x="1615599" y="286168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/>
          <p:cNvSpPr/>
          <p:nvPr/>
        </p:nvSpPr>
        <p:spPr>
          <a:xfrm>
            <a:off x="2205789" y="2647650"/>
            <a:ext cx="167472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정보 입력</a:t>
            </a:r>
          </a:p>
        </p:txBody>
      </p:sp>
      <p:cxnSp>
        <p:nvCxnSpPr>
          <p:cNvPr id="62" name="직선 화살표 연결선 12"/>
          <p:cNvCxnSpPr/>
          <p:nvPr/>
        </p:nvCxnSpPr>
        <p:spPr>
          <a:xfrm>
            <a:off x="4028878" y="2862832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4629535" y="2647650"/>
            <a:ext cx="115399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유효성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검증</a:t>
            </a:r>
          </a:p>
        </p:txBody>
      </p:sp>
      <p:cxnSp>
        <p:nvCxnSpPr>
          <p:cNvPr id="64" name="직선 화살표 연결선 12"/>
          <p:cNvCxnSpPr/>
          <p:nvPr/>
        </p:nvCxnSpPr>
        <p:spPr>
          <a:xfrm>
            <a:off x="5900988" y="2848702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6534535" y="2647650"/>
            <a:ext cx="105717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</a:p>
        </p:txBody>
      </p:sp>
      <p:cxnSp>
        <p:nvCxnSpPr>
          <p:cNvPr id="66" name="직선 화살표 연결선 12"/>
          <p:cNvCxnSpPr/>
          <p:nvPr/>
        </p:nvCxnSpPr>
        <p:spPr>
          <a:xfrm>
            <a:off x="7769981" y="2854563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8345486" y="2639841"/>
            <a:ext cx="1566625" cy="7379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기존에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있던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모든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68" name="직선 화살표 연결선 12"/>
          <p:cNvCxnSpPr/>
          <p:nvPr/>
        </p:nvCxnSpPr>
        <p:spPr>
          <a:xfrm>
            <a:off x="9994854" y="2830907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/>
          <p:cNvSpPr/>
          <p:nvPr/>
        </p:nvSpPr>
        <p:spPr>
          <a:xfrm>
            <a:off x="10538804" y="2647650"/>
            <a:ext cx="1402583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사용자가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입력한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작업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을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따라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0" name="직선 화살표 연결선 76"/>
          <p:cNvCxnSpPr/>
          <p:nvPr/>
        </p:nvCxnSpPr>
        <p:spPr>
          <a:xfrm rot="10800000" flipV="1">
            <a:off x="10347376" y="3437910"/>
            <a:ext cx="570227" cy="433509"/>
          </a:xfrm>
          <a:prstGeom prst="bentConnector3">
            <a:avLst>
              <a:gd name="adj1" fmla="val -12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6"/>
          <p:cNvCxnSpPr>
            <a:stCxn id="69" idx="2"/>
          </p:cNvCxnSpPr>
          <p:nvPr/>
        </p:nvCxnSpPr>
        <p:spPr>
          <a:xfrm rot="5400000">
            <a:off x="10285150" y="3435861"/>
            <a:ext cx="989531" cy="920361"/>
          </a:xfrm>
          <a:prstGeom prst="bentConnector3">
            <a:avLst>
              <a:gd name="adj1" fmla="val 991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6"/>
          <p:cNvCxnSpPr/>
          <p:nvPr/>
        </p:nvCxnSpPr>
        <p:spPr>
          <a:xfrm rot="5400000">
            <a:off x="10261112" y="3497782"/>
            <a:ext cx="1543259" cy="1318846"/>
          </a:xfrm>
          <a:prstGeom prst="bentConnector3">
            <a:avLst>
              <a:gd name="adj1" fmla="val 1001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처리 72"/>
          <p:cNvSpPr/>
          <p:nvPr/>
        </p:nvSpPr>
        <p:spPr>
          <a:xfrm>
            <a:off x="8146458" y="3666092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추가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8141852" y="4233510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삭제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7668636" y="4803545"/>
            <a:ext cx="2407417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추가 전부 있는 경우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5323185" y="3689748"/>
            <a:ext cx="1583138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9" name="직선 화살표 연결선 12"/>
          <p:cNvCxnSpPr/>
          <p:nvPr/>
        </p:nvCxnSpPr>
        <p:spPr>
          <a:xfrm rot="10800000" flipV="1">
            <a:off x="7097137" y="3875731"/>
            <a:ext cx="803889" cy="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2"/>
          <p:cNvCxnSpPr/>
          <p:nvPr/>
        </p:nvCxnSpPr>
        <p:spPr>
          <a:xfrm rot="10800000" flipV="1">
            <a:off x="7104779" y="4446919"/>
            <a:ext cx="846908" cy="6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530601" y="4225663"/>
            <a:ext cx="1143523" cy="115137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cxnSp>
        <p:nvCxnSpPr>
          <p:cNvPr id="83" name="직선 화살표 연결선 12"/>
          <p:cNvCxnSpPr/>
          <p:nvPr/>
        </p:nvCxnSpPr>
        <p:spPr>
          <a:xfrm rot="10800000" flipV="1">
            <a:off x="7097452" y="4987031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처리 83"/>
          <p:cNvSpPr/>
          <p:nvPr/>
        </p:nvSpPr>
        <p:spPr>
          <a:xfrm>
            <a:off x="5313608" y="4203891"/>
            <a:ext cx="1583138" cy="114090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물리적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삭제</a:t>
            </a:r>
          </a:p>
        </p:txBody>
      </p:sp>
      <p:cxnSp>
        <p:nvCxnSpPr>
          <p:cNvPr id="85" name="직선 화살표 연결선 12"/>
          <p:cNvCxnSpPr/>
          <p:nvPr/>
        </p:nvCxnSpPr>
        <p:spPr>
          <a:xfrm rot="10800000" flipV="1">
            <a:off x="4727297" y="5050042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12"/>
          <p:cNvCxnSpPr/>
          <p:nvPr/>
        </p:nvCxnSpPr>
        <p:spPr>
          <a:xfrm rot="10800000" flipV="1">
            <a:off x="4707724" y="4478857"/>
            <a:ext cx="515814" cy="6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/>
          <p:cNvSpPr/>
          <p:nvPr/>
        </p:nvSpPr>
        <p:spPr>
          <a:xfrm>
            <a:off x="1329802" y="4895445"/>
            <a:ext cx="14680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0" name="직선 화살표 연결선 12"/>
          <p:cNvCxnSpPr/>
          <p:nvPr/>
        </p:nvCxnSpPr>
        <p:spPr>
          <a:xfrm rot="10800000" flipV="1">
            <a:off x="2870026" y="5074848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처리 90"/>
          <p:cNvSpPr/>
          <p:nvPr/>
        </p:nvSpPr>
        <p:spPr>
          <a:xfrm>
            <a:off x="105264" y="3687130"/>
            <a:ext cx="588770" cy="163285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완료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2" name="직선 화살표 연결선 12"/>
          <p:cNvCxnSpPr/>
          <p:nvPr/>
        </p:nvCxnSpPr>
        <p:spPr>
          <a:xfrm rot="10800000">
            <a:off x="890187" y="3898460"/>
            <a:ext cx="4326674" cy="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12"/>
          <p:cNvCxnSpPr/>
          <p:nvPr/>
        </p:nvCxnSpPr>
        <p:spPr>
          <a:xfrm rot="10800000">
            <a:off x="875114" y="4469544"/>
            <a:ext cx="2453891" cy="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12"/>
          <p:cNvCxnSpPr/>
          <p:nvPr/>
        </p:nvCxnSpPr>
        <p:spPr>
          <a:xfrm rot="10800000" flipV="1">
            <a:off x="782481" y="5080710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처리 96"/>
          <p:cNvSpPr/>
          <p:nvPr/>
        </p:nvSpPr>
        <p:spPr>
          <a:xfrm>
            <a:off x="1351469" y="5578731"/>
            <a:ext cx="1820007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sp>
        <p:nvSpPr>
          <p:cNvPr id="98" name="덧셈 기호 97"/>
          <p:cNvSpPr/>
          <p:nvPr/>
        </p:nvSpPr>
        <p:spPr>
          <a:xfrm>
            <a:off x="3226148" y="1569597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0" y="2368394"/>
            <a:ext cx="657154" cy="6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휴지통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19474"/>
            <a:ext cx="11081365" cy="3362325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1152525" y="1482768"/>
            <a:ext cx="1135392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영구 삭제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814172" y="17337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814172" y="2645861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3931920" y="1482768"/>
            <a:ext cx="314515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Delete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3931920" y="2430423"/>
            <a:ext cx="316182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Task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에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garbage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속성값이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0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으로 변경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152525" y="2425742"/>
            <a:ext cx="1135392" cy="7007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복구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8422493" y="2425742"/>
            <a:ext cx="2759857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작업목록으로  이동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514761" y="2645861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8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/>
              <a:t>이진희</a:t>
            </a:r>
          </a:p>
        </p:txBody>
      </p:sp>
    </p:spTree>
    <p:extLst>
      <p:ext uri="{BB962C8B-B14F-4D97-AF65-F5344CB8AC3E}">
        <p14:creationId xmlns:p14="http://schemas.microsoft.com/office/powerpoint/2010/main" val="35889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460E8-244B-C8B5-2132-C06837161011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" panose="020B0600000101010101" charset="-127"/>
                <a:ea typeface="Noto Sans KR" panose="020B0600000101010101" charset="-127"/>
              </a:rPr>
              <a:t>│프로젝트 소개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A9E89F-E099-3FF7-47A7-523C89130E68}"/>
              </a:ext>
            </a:extLst>
          </p:cNvPr>
          <p:cNvGrpSpPr/>
          <p:nvPr/>
        </p:nvGrpSpPr>
        <p:grpSpPr>
          <a:xfrm>
            <a:off x="545690" y="1042219"/>
            <a:ext cx="11100619" cy="5815781"/>
            <a:chOff x="545690" y="1042219"/>
            <a:chExt cx="11100619" cy="581578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E2A218-86F9-28CA-B1FA-3B452CDC0A06}"/>
                </a:ext>
              </a:extLst>
            </p:cNvPr>
            <p:cNvSpPr/>
            <p:nvPr/>
          </p:nvSpPr>
          <p:spPr>
            <a:xfrm>
              <a:off x="545690" y="1042219"/>
              <a:ext cx="11100619" cy="58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22D79D0-8E08-8593-A67B-213AD7686ED9}"/>
                </a:ext>
              </a:extLst>
            </p:cNvPr>
            <p:cNvGrpSpPr/>
            <p:nvPr/>
          </p:nvGrpSpPr>
          <p:grpSpPr>
            <a:xfrm>
              <a:off x="1322438" y="1278194"/>
              <a:ext cx="9547122" cy="3185652"/>
              <a:chOff x="973394" y="1278194"/>
              <a:chExt cx="9547122" cy="318565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5C98F48-0824-A5B2-2D25-1A0B7BDC8927}"/>
                  </a:ext>
                </a:extLst>
              </p:cNvPr>
              <p:cNvSpPr/>
              <p:nvPr/>
            </p:nvSpPr>
            <p:spPr>
              <a:xfrm>
                <a:off x="973394" y="1278194"/>
                <a:ext cx="9547122" cy="31856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3B34AEF-E926-80B1-B170-B415A2E8090F}"/>
                  </a:ext>
                </a:extLst>
              </p:cNvPr>
              <p:cNvSpPr/>
              <p:nvPr/>
            </p:nvSpPr>
            <p:spPr>
              <a:xfrm>
                <a:off x="1119650" y="1546122"/>
                <a:ext cx="2875934" cy="264979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입학 후에도 프로젝트의 개념을 이해하기 어렵다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D36B642-CA8D-043C-0EFF-0C02B1C7EE3B}"/>
                  </a:ext>
                </a:extLst>
              </p:cNvPr>
              <p:cNvSpPr/>
              <p:nvPr/>
            </p:nvSpPr>
            <p:spPr>
              <a:xfrm>
                <a:off x="4289323" y="1546122"/>
                <a:ext cx="2875934" cy="264979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 측면에서 경험이 부족한 채로 실무에 진출하는 경우가 많다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6E4F763-6DCA-1A93-A432-73581F2F749A}"/>
                  </a:ext>
                </a:extLst>
              </p:cNvPr>
              <p:cNvSpPr/>
              <p:nvPr/>
            </p:nvSpPr>
            <p:spPr>
              <a:xfrm>
                <a:off x="7458996" y="1546122"/>
                <a:ext cx="2875934" cy="264979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수업에서 배운 이론적인 </a:t>
                </a:r>
                <a:endPara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부분과 실무 적용 간의 괴리가 발생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한다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D5A8B56-78D6-14BA-22BE-71EAAFFDEE6C}"/>
                </a:ext>
              </a:extLst>
            </p:cNvPr>
            <p:cNvGrpSpPr/>
            <p:nvPr/>
          </p:nvGrpSpPr>
          <p:grpSpPr>
            <a:xfrm>
              <a:off x="1322438" y="5073445"/>
              <a:ext cx="9547122" cy="1221164"/>
              <a:chOff x="973394" y="5073445"/>
              <a:chExt cx="9547122" cy="122116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1F88C8-9465-35F4-1EFC-7182CB67F381}"/>
                  </a:ext>
                </a:extLst>
              </p:cNvPr>
              <p:cNvSpPr/>
              <p:nvPr/>
            </p:nvSpPr>
            <p:spPr>
              <a:xfrm>
                <a:off x="973394" y="5073445"/>
                <a:ext cx="9547122" cy="12211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PMS(Project Management System) </a:t>
                </a:r>
                <a:r>
                  <a:rPr lang="ko-KR" altLang="en-US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도입</a:t>
                </a:r>
                <a:r>
                  <a:rPr lang="en-US" altLang="ko-KR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!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학원생들의 프로젝트 개념 및 관리 측면에서 더 나은 이해와 경험을 얻을 수 있는 중요한 수단이 될 것입니다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7BA7722-D3D0-6AF9-7904-3B62A8536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704" y="5189955"/>
                <a:ext cx="449826" cy="4498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56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07</a:t>
            </a:r>
            <a:r>
              <a:rPr lang="en-US" altLang="ko-KR" dirty="0"/>
              <a:t>. </a:t>
            </a:r>
            <a:r>
              <a:rPr lang="ko-KR" altLang="en-US"/>
              <a:t>화면 설명 </a:t>
            </a:r>
            <a:r>
              <a:rPr lang="en-US" altLang="ko-KR" dirty="0"/>
              <a:t>&gt; 2. </a:t>
            </a:r>
            <a:r>
              <a:rPr lang="ko-KR" altLang="en-US"/>
              <a:t>로그인 사용자 제어 </a:t>
            </a:r>
            <a:r>
              <a:rPr lang="en-US" altLang="ko-KR" dirty="0"/>
              <a:t>&gt; 2.2 </a:t>
            </a:r>
            <a:r>
              <a:rPr lang="ko-KR" altLang="en-US"/>
              <a:t>알림 </a:t>
            </a:r>
            <a:r>
              <a:rPr lang="en-US" altLang="ko-KR"/>
              <a:t>&gt;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48960" y="1542224"/>
            <a:ext cx="99245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863545" y="3309451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24895" y="3309451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86244" y="3309450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28513" y="4695928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9862" y="4695927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67163" y="4695928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9512174" y="3911617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</p:cNvCxnSpPr>
          <p:nvPr/>
        </p:nvCxnSpPr>
        <p:spPr>
          <a:xfrm>
            <a:off x="5973524" y="3911617"/>
            <a:ext cx="1" cy="7917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2434873" y="3911616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3876826" y="1212752"/>
            <a:ext cx="1165061" cy="302833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5400000">
            <a:off x="2107501" y="2471762"/>
            <a:ext cx="1165060" cy="51031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16200000" flipH="1">
            <a:off x="5646151" y="-556573"/>
            <a:ext cx="1165061" cy="656698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900481" y="1453422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새로운 알림 수신 가능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다름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441418" y="1843307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89131" y="1327966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7028698" y="1642724"/>
            <a:ext cx="1660433" cy="45284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en-US" altLang="ko-KR" dirty="0"/>
              <a:t>2.2.1. </a:t>
            </a:r>
            <a:r>
              <a:rPr lang="ko-KR" altLang="en-US"/>
              <a:t>게시글 관련 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098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772832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13649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4466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21460" y="4834376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52161" y="4922392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4214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88041" y="3455715"/>
            <a:ext cx="2723928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18741" y="4449689"/>
            <a:ext cx="2586920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052161" y="6350065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21461" y="6420324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6173" y="5881308"/>
            <a:ext cx="1040109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6103" y="5129687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8037" y="2016924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1460" y="3312459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1771" y="2276585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70521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6828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en-US" altLang="ko-KR" dirty="0" err="1"/>
              <a:t>WebSocket</a:t>
            </a:r>
            <a:r>
              <a:rPr lang="en-US" altLang="ko-KR" dirty="0"/>
              <a:t> / Stomp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506" y="2776908"/>
            <a:ext cx="2219101" cy="10711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새로운 알림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759064" y="2407534"/>
            <a:ext cx="31064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573650" y="2567123"/>
            <a:ext cx="4960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691008" y="2730342"/>
            <a:ext cx="37870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93180" y="2908721"/>
            <a:ext cx="2765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05681" y="3081950"/>
            <a:ext cx="56403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07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권한 별 알림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" y="1878128"/>
            <a:ext cx="3449237" cy="456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54" y="1878128"/>
            <a:ext cx="3483335" cy="4564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979" y="1880473"/>
            <a:ext cx="3466302" cy="45623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1933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8609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73818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58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29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4" y="5041118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28439" y="5125181"/>
            <a:ext cx="50102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0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0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 Y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로 변경되면서 알림 사라짐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4901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댓글 알림 클릭 시 해당 </a:t>
            </a:r>
            <a:r>
              <a:rPr lang="ko-KR" altLang="en-US" sz="10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0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모두 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로 변경되면서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0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" y="1248666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569029" y="1985554"/>
            <a:ext cx="2203268" cy="75764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567031" y="3443403"/>
            <a:ext cx="5818249" cy="1509548"/>
          </a:xfrm>
          <a:prstGeom prst="bentConnector3">
            <a:avLst>
              <a:gd name="adj1" fmla="val 18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912216" y="4163471"/>
            <a:ext cx="3123362" cy="87202"/>
          </a:xfrm>
          <a:prstGeom prst="bentConnector4">
            <a:avLst>
              <a:gd name="adj1" fmla="val 150"/>
              <a:gd name="adj2" fmla="val 3621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824203" y="1242666"/>
            <a:ext cx="6161243" cy="63850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회의 일정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기능 제공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학생 권한 알림</a:t>
            </a:r>
          </a:p>
        </p:txBody>
      </p:sp>
    </p:spTree>
    <p:extLst>
      <p:ext uri="{BB962C8B-B14F-4D97-AF65-F5344CB8AC3E}">
        <p14:creationId xmlns:p14="http://schemas.microsoft.com/office/powerpoint/2010/main" val="3290955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06113" y="6052480"/>
            <a:ext cx="484895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프로젝트 승인 알림 클릭 시 프로젝트 </a:t>
            </a:r>
            <a:r>
              <a:rPr lang="en-US" altLang="ko-KR" sz="1000" dirty="0"/>
              <a:t>&gt; </a:t>
            </a:r>
            <a:r>
              <a:rPr lang="ko-KR" altLang="en-US" sz="1000" dirty="0"/>
              <a:t>프로젝트 단계 프로파일 페이지로 이동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99" y="2874069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1672319"/>
            <a:ext cx="2934470" cy="3845426"/>
          </a:xfrm>
          <a:prstGeom prst="rect">
            <a:avLst/>
          </a:prstGeom>
        </p:spPr>
      </p:pic>
      <p:cxnSp>
        <p:nvCxnSpPr>
          <p:cNvPr id="7" name="꺾인 연결선 6"/>
          <p:cNvCxnSpPr>
            <a:endCxn id="5" idx="0"/>
          </p:cNvCxnSpPr>
          <p:nvPr/>
        </p:nvCxnSpPr>
        <p:spPr>
          <a:xfrm>
            <a:off x="3125165" y="2615878"/>
            <a:ext cx="4609380" cy="25819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4203" y="1242666"/>
            <a:ext cx="6161243" cy="85930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 계정에서 기본으로 제공되는 당일 회의 일정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댓글 알림 기능 외에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기능 추가 제공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팀장 권한 알림</a:t>
            </a:r>
          </a:p>
        </p:txBody>
      </p:sp>
    </p:spTree>
    <p:extLst>
      <p:ext uri="{BB962C8B-B14F-4D97-AF65-F5344CB8AC3E}">
        <p14:creationId xmlns:p14="http://schemas.microsoft.com/office/powerpoint/2010/main" val="1937510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26" y="2492209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4865716"/>
            <a:ext cx="484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프로젝트 생성 신청 알림 클릭 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승인 처리 가능한 관리자 설정 </a:t>
            </a:r>
            <a:r>
              <a:rPr lang="en-US" altLang="ko-KR" sz="1000" dirty="0"/>
              <a:t>&gt; </a:t>
            </a:r>
            <a:r>
              <a:rPr lang="ko-KR" altLang="en-US" sz="1000" dirty="0"/>
              <a:t>프로젝트 관리 페이지로 이동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1672319"/>
            <a:ext cx="2921622" cy="384542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824203" y="1242666"/>
            <a:ext cx="6161243" cy="67322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관리자</a:t>
            </a:r>
            <a:r>
              <a:rPr lang="en-US" altLang="ko-KR" sz="1100" dirty="0"/>
              <a:t>(Admin) </a:t>
            </a:r>
            <a:r>
              <a:rPr lang="ko-KR" altLang="en-US" sz="1100" dirty="0"/>
              <a:t>계정 접속 시 </a:t>
            </a:r>
            <a:r>
              <a:rPr lang="ko-KR" altLang="en-US" sz="1100" dirty="0" err="1"/>
              <a:t>미승인</a:t>
            </a:r>
            <a:r>
              <a:rPr lang="ko-KR" altLang="en-US" sz="1100" dirty="0"/>
              <a:t> 상태인 프로젝트 생성 신청 건수 알림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해당 알림 클릭 시 프로젝트 관리 페이지로 이동</a:t>
            </a:r>
            <a:endParaRPr lang="en-US" altLang="ko-KR" sz="1100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2447109" y="2534194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관리자 권한 알림</a:t>
            </a:r>
          </a:p>
        </p:txBody>
      </p:sp>
    </p:spTree>
    <p:extLst>
      <p:ext uri="{BB962C8B-B14F-4D97-AF65-F5344CB8AC3E}">
        <p14:creationId xmlns:p14="http://schemas.microsoft.com/office/powerpoint/2010/main" val="3564665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캘린더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5014" y="173586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11238" y="1735868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5014" y="3358369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11238" y="3358369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5014" y="5324704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11238" y="5324705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498803" y="2338033"/>
            <a:ext cx="0" cy="1020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498803" y="3960535"/>
            <a:ext cx="0" cy="13641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552592" y="2036950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52592" y="3659451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552591" y="562717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13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캘린더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301590"/>
            <a:ext cx="6305629" cy="43526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6784" y="3216621"/>
            <a:ext cx="41668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파란색으로 표시된 </a:t>
            </a:r>
            <a:r>
              <a:rPr lang="ko-KR" altLang="en-US" sz="10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클릭 시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해당 프로젝트의 </a:t>
            </a:r>
            <a:r>
              <a:rPr lang="ko-KR" altLang="en-US" sz="10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000" b="1" dirty="0">
                <a:latin typeface="Noto Sans KR" panose="020B0600000101010101" charset="-127"/>
                <a:ea typeface="Noto Sans KR" panose="020B0600000101010101" charset="-127"/>
              </a:rPr>
              <a:t>Home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화면으로 페이지 이동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84" y="3851061"/>
            <a:ext cx="4659693" cy="2533564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7" idx="1"/>
          </p:cNvCxnSpPr>
          <p:nvPr/>
        </p:nvCxnSpPr>
        <p:spPr>
          <a:xfrm rot="16200000" flipH="1">
            <a:off x="6011336" y="4102395"/>
            <a:ext cx="1170738" cy="860157"/>
          </a:xfrm>
          <a:prstGeom prst="bentConnector2">
            <a:avLst/>
          </a:prstGeom>
          <a:ln w="19050">
            <a:solidFill>
              <a:srgbClr val="67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7341326" y="1242666"/>
            <a:ext cx="4644120" cy="869237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05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라이브러리로 캘린더 출력</a:t>
            </a:r>
            <a:endParaRPr lang="en-US" altLang="ko-KR" sz="105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05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05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로 프로젝트의 </a:t>
            </a:r>
            <a:r>
              <a:rPr lang="ko-KR" altLang="en-US" sz="105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과 </a:t>
            </a:r>
            <a:r>
              <a:rPr lang="ko-KR" altLang="en-US" sz="105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을 가져와 각각 다른 색상으로 이벤트 추가하여 표시</a:t>
            </a:r>
            <a:endParaRPr lang="en-US" altLang="ko-KR" sz="105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221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109200" y="15764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8246" y="1576416"/>
            <a:ext cx="6242829" cy="109654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미등록 상태에 따라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다른 색상 표시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95413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등록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007286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24150" y="4718459"/>
            <a:ext cx="3650105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등록 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23401" y="4718459"/>
            <a:ext cx="2675347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 오른쪽에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리스트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클릭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: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상세 페이지 이동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9200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2373" y="4718459"/>
            <a:ext cx="2621231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상세 페이지로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수정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및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</a:p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/>
          <p:cNvCxnSpPr>
            <a:stCxn id="4" idx="2"/>
            <a:endCxn id="10" idx="0"/>
          </p:cNvCxnSpPr>
          <p:nvPr/>
        </p:nvCxnSpPr>
        <p:spPr>
          <a:xfrm>
            <a:off x="2162989" y="2178584"/>
            <a:ext cx="0" cy="16403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>
          <a:xfrm rot="16200000" flipH="1">
            <a:off x="3335928" y="1005644"/>
            <a:ext cx="1640334" cy="398621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2"/>
            <a:endCxn id="7" idx="0"/>
          </p:cNvCxnSpPr>
          <p:nvPr/>
        </p:nvCxnSpPr>
        <p:spPr>
          <a:xfrm rot="16200000" flipH="1">
            <a:off x="5291865" y="-950292"/>
            <a:ext cx="1640334" cy="789808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2"/>
            <a:endCxn id="11" idx="0"/>
          </p:cNvCxnSpPr>
          <p:nvPr/>
        </p:nvCxnSpPr>
        <p:spPr>
          <a:xfrm>
            <a:off x="2162989" y="4421084"/>
            <a:ext cx="0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8" idx="0"/>
          </p:cNvCxnSpPr>
          <p:nvPr/>
        </p:nvCxnSpPr>
        <p:spPr>
          <a:xfrm>
            <a:off x="6149202" y="4421084"/>
            <a:ext cx="1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9" idx="0"/>
          </p:cNvCxnSpPr>
          <p:nvPr/>
        </p:nvCxnSpPr>
        <p:spPr>
          <a:xfrm>
            <a:off x="10061075" y="4421084"/>
            <a:ext cx="0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4" idx="3"/>
          </p:cNvCxnSpPr>
          <p:nvPr/>
        </p:nvCxnSpPr>
        <p:spPr>
          <a:xfrm flipH="1" flipV="1">
            <a:off x="3216778" y="1877501"/>
            <a:ext cx="601468" cy="37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94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282445"/>
            <a:ext cx="5086223" cy="390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596" b="6579"/>
          <a:stretch/>
        </p:blipFill>
        <p:spPr>
          <a:xfrm>
            <a:off x="6382389" y="1379547"/>
            <a:ext cx="3468506" cy="1440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429" t="-226" r="5818" b="15107"/>
          <a:stretch/>
        </p:blipFill>
        <p:spPr>
          <a:xfrm>
            <a:off x="5735807" y="3252490"/>
            <a:ext cx="3285502" cy="2912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51562" y="1820411"/>
            <a:ext cx="2019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등록 상태인 회의 일정 클릭 시 상세 페이지로 이동</a:t>
            </a:r>
            <a:endParaRPr lang="en-US" altLang="ko-KR" sz="1000" dirty="0"/>
          </a:p>
        </p:txBody>
      </p:sp>
      <p:sp>
        <p:nvSpPr>
          <p:cNvPr id="9" name="직사각형 8"/>
          <p:cNvSpPr/>
          <p:nvPr/>
        </p:nvSpPr>
        <p:spPr>
          <a:xfrm>
            <a:off x="9169087" y="3266485"/>
            <a:ext cx="26428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미등록 상태인 회의 일정 클릭 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 err="1"/>
              <a:t>회의일정</a:t>
            </a:r>
            <a:r>
              <a:rPr lang="ko-KR" altLang="en-US" sz="1000" dirty="0"/>
              <a:t> 수정 및 삭제</a:t>
            </a:r>
            <a:r>
              <a:rPr lang="en-US" altLang="ko-KR" sz="1000" dirty="0"/>
              <a:t>, </a:t>
            </a:r>
            <a:r>
              <a:rPr lang="ko-KR" altLang="en-US" sz="1000" dirty="0"/>
              <a:t>회의록 등록 가능</a:t>
            </a:r>
            <a:endParaRPr lang="en-US" altLang="ko-KR" sz="1000" dirty="0"/>
          </a:p>
        </p:txBody>
      </p:sp>
      <p:cxnSp>
        <p:nvCxnSpPr>
          <p:cNvPr id="10" name="꺾인 연결선 9"/>
          <p:cNvCxnSpPr>
            <a:endCxn id="7" idx="1"/>
          </p:cNvCxnSpPr>
          <p:nvPr/>
        </p:nvCxnSpPr>
        <p:spPr>
          <a:xfrm>
            <a:off x="3950563" y="3622089"/>
            <a:ext cx="1785244" cy="1086476"/>
          </a:xfrm>
          <a:prstGeom prst="bentConnector3">
            <a:avLst/>
          </a:prstGeom>
          <a:ln w="19050">
            <a:solidFill>
              <a:srgbClr val="F2C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6" idx="1"/>
          </p:cNvCxnSpPr>
          <p:nvPr/>
        </p:nvCxnSpPr>
        <p:spPr>
          <a:xfrm>
            <a:off x="4758431" y="1953087"/>
            <a:ext cx="1623958" cy="146694"/>
          </a:xfrm>
          <a:prstGeom prst="bentConnector3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140908" y="4234676"/>
            <a:ext cx="2820161" cy="55399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기존 회의 일정에 등록된 내용</a:t>
            </a:r>
            <a:r>
              <a:rPr lang="en-US" altLang="ko-KR" sz="1000" dirty="0"/>
              <a:t> </a:t>
            </a:r>
            <a:r>
              <a:rPr lang="ko-KR" altLang="en-US" sz="1000" dirty="0"/>
              <a:t>및 첨부파일</a:t>
            </a:r>
            <a:r>
              <a:rPr lang="en-US" altLang="ko-KR" sz="10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참석자</a:t>
            </a:r>
            <a:r>
              <a:rPr lang="en-US" altLang="ko-KR" sz="1000" dirty="0"/>
              <a:t> </a:t>
            </a:r>
            <a:r>
              <a:rPr lang="ko-KR" altLang="en-US" sz="1000" dirty="0"/>
              <a:t>체크 상태 그대로</a:t>
            </a:r>
            <a:r>
              <a:rPr lang="en-US" altLang="ko-KR" sz="1000" dirty="0"/>
              <a:t> </a:t>
            </a:r>
            <a:r>
              <a:rPr lang="ko-KR" altLang="en-US" sz="1000" dirty="0"/>
              <a:t>유지됨</a:t>
            </a:r>
            <a:endParaRPr lang="en-US" altLang="ko-KR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9140908" y="5250539"/>
            <a:ext cx="2820162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일정 수정 시 회의록 미등록 상태 유지되어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기존과 동일하게 노란색으로 일정 표시</a:t>
            </a:r>
            <a:endParaRPr lang="en-US" altLang="ko-KR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7588250" y="5848349"/>
            <a:ext cx="304000" cy="15295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9475" y="5848349"/>
            <a:ext cx="338956" cy="152955"/>
          </a:xfrm>
          <a:prstGeom prst="rect">
            <a:avLst/>
          </a:prstGeom>
          <a:noFill/>
          <a:ln w="19050" cap="flat" cmpd="sng" algn="ctr">
            <a:solidFill>
              <a:srgbClr val="B5B2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8269455" y="4988946"/>
            <a:ext cx="330199" cy="1388608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5" idx="2"/>
          </p:cNvCxnSpPr>
          <p:nvPr/>
        </p:nvCxnSpPr>
        <p:spPr>
          <a:xfrm rot="16200000" flipH="1">
            <a:off x="8120272" y="5279984"/>
            <a:ext cx="289709" cy="1732347"/>
          </a:xfrm>
          <a:prstGeom prst="curvedConnector2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40907" y="6065837"/>
            <a:ext cx="2830408" cy="553998"/>
          </a:xfrm>
          <a:prstGeom prst="rect">
            <a:avLst/>
          </a:prstGeom>
          <a:ln>
            <a:solidFill>
              <a:srgbClr val="B5B2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등록 시 회의록 등록 상태로 변경되어 보라색으로 일정 색상이 변경됨</a:t>
            </a:r>
            <a:endParaRPr lang="en-US" altLang="ko-KR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6692900" y="4426269"/>
            <a:ext cx="74613" cy="4743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92899" y="4995863"/>
            <a:ext cx="1736726" cy="114300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692898" y="5180131"/>
            <a:ext cx="1308101" cy="1205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1432" y="4190075"/>
            <a:ext cx="308967" cy="1409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04799" y="3954487"/>
            <a:ext cx="367513" cy="140337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06399" y="3696959"/>
            <a:ext cx="304000" cy="152956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124825" y="4511675"/>
            <a:ext cx="1004034" cy="63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01806" y="5353735"/>
            <a:ext cx="2858668" cy="65903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세션에 저장된 </a:t>
            </a:r>
            <a:r>
              <a:rPr lang="en-US" altLang="ko-KR" sz="1000" dirty="0" err="1"/>
              <a:t>UserInfo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project_id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프로젝트에 등록된 회의 일정을 가져옴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5084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3704" y="608614"/>
            <a:ext cx="250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목적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5133" y="2324982"/>
            <a:ext cx="430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480124" y="2215245"/>
            <a:ext cx="1146730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프로젝트 이해의 부족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보통 학원에 입학 할 때 프로젝트의 개념을 충분히 이해하지 못한 채 학원에 입학합니다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프로젝트 관리 시스템 도입</a:t>
            </a:r>
          </a:p>
          <a:p>
            <a:r>
              <a:rPr lang="ko-KR" altLang="en-US" sz="1200" dirty="0"/>
              <a:t>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수료 후 실무 적용의 어려움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수업에서는 개발에 중점을 두고</a:t>
            </a:r>
            <a:r>
              <a:rPr lang="en-US" altLang="ko-KR" sz="1200" dirty="0"/>
              <a:t>, </a:t>
            </a:r>
            <a:r>
              <a:rPr lang="ko-KR" altLang="en-US" sz="1200" dirty="0"/>
              <a:t>프로젝트 관리 측면에서는 경험이 부족한 채로 실무에 진출하는 경우가 많음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실전 경험을 향상시키는 도구 도입</a:t>
            </a:r>
          </a:p>
          <a:p>
            <a:r>
              <a:rPr lang="en-US" altLang="ko-KR" sz="1200" dirty="0"/>
              <a:t>Project Management System</a:t>
            </a:r>
            <a:r>
              <a:rPr lang="ko-KR" altLang="en-US" sz="1200" dirty="0"/>
              <a:t>을 활용하여 프로젝트 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팀원 간 협업</a:t>
            </a:r>
            <a:r>
              <a:rPr lang="en-US" altLang="ko-KR" sz="1200" dirty="0"/>
              <a:t>, </a:t>
            </a:r>
            <a:r>
              <a:rPr lang="ko-KR" altLang="en-US" sz="1200" dirty="0"/>
              <a:t>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실제 프로젝트에서 체험하며 학습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효율적인 학습과 실무 적용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수업에서 이론적인 부분과 실무 적용 간의 괴리 발생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연계된 학습 환경 조성</a:t>
            </a:r>
          </a:p>
          <a:p>
            <a:r>
              <a:rPr lang="en-US" altLang="ko-KR" sz="1200" dirty="0"/>
              <a:t>Project Management System</a:t>
            </a:r>
            <a:r>
              <a:rPr lang="ko-KR" altLang="en-US" sz="1200" dirty="0"/>
              <a:t>을 활용하여 수업과 프로젝트 경험이 효과적으로 연계되도록 구성하여 효율적인 학습과 실무 적용 동시에 가능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이러한 이유들로 인해 </a:t>
            </a:r>
            <a:r>
              <a:rPr lang="en-US" altLang="ko-KR" sz="1200" dirty="0"/>
              <a:t>Project Management System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학원생들의</a:t>
            </a:r>
            <a:r>
              <a:rPr lang="ko-KR" altLang="en-US" sz="1200" dirty="0"/>
              <a:t> 프로젝트 개념 및 관리 측면에서 더 나은 이해와 경험을 얻을 수 있는 중요한 수단이 될 것입니다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38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4" y="1539938"/>
            <a:ext cx="6290669" cy="4826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5980" y="5115748"/>
            <a:ext cx="45144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회의일정</a:t>
            </a:r>
            <a:r>
              <a:rPr lang="ko-KR" altLang="en-US" sz="1000" dirty="0"/>
              <a:t> 등록 버튼 클릭 시 회의 일정</a:t>
            </a:r>
            <a:r>
              <a:rPr lang="en-US" altLang="ko-KR" sz="1000" dirty="0"/>
              <a:t>, </a:t>
            </a:r>
            <a:r>
              <a:rPr lang="ko-KR" altLang="en-US" sz="1000" dirty="0"/>
              <a:t>회의록 상태 선택해 일정 등록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회의 일정으로 등록 시 회의록 미등록 상태 색상으로 표시 </a:t>
            </a:r>
            <a:r>
              <a:rPr lang="en-US" altLang="ko-KR" sz="1000" dirty="0"/>
              <a:t>(</a:t>
            </a:r>
            <a:r>
              <a:rPr lang="ko-KR" altLang="en-US" sz="1000" dirty="0"/>
              <a:t>노란색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회의록으로 등록 시 회의록 등록 상태 색상으로 표시 </a:t>
            </a:r>
            <a:r>
              <a:rPr lang="en-US" altLang="ko-KR" sz="1000" dirty="0"/>
              <a:t>(</a:t>
            </a:r>
            <a:r>
              <a:rPr lang="ko-KR" altLang="en-US" sz="1000" dirty="0"/>
              <a:t>보라색</a:t>
            </a:r>
            <a:r>
              <a:rPr lang="en-US" altLang="ko-KR" sz="1000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39" y="1936768"/>
            <a:ext cx="3187419" cy="29850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04" y="1742833"/>
            <a:ext cx="605541" cy="26005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7" idx="0"/>
            <a:endCxn id="6" idx="0"/>
          </p:cNvCxnSpPr>
          <p:nvPr/>
        </p:nvCxnSpPr>
        <p:spPr>
          <a:xfrm rot="16200000" flipH="1">
            <a:off x="4711944" y="-2269037"/>
            <a:ext cx="193935" cy="8217674"/>
          </a:xfrm>
          <a:prstGeom prst="curvedConnector3">
            <a:avLst>
              <a:gd name="adj1" fmla="val -9192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46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" y="2023300"/>
            <a:ext cx="5728784" cy="43954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07374" y="3320355"/>
            <a:ext cx="441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버튼 클릭 시 캘린더 우측으로 회의록 리스트 표출 </a:t>
            </a:r>
            <a:r>
              <a:rPr lang="en-US" altLang="ko-KR" sz="1000" dirty="0"/>
              <a:t>(AJAX)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281" y="1212137"/>
            <a:ext cx="3702182" cy="20829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27" y="3911129"/>
            <a:ext cx="3580145" cy="24400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07374" y="6362416"/>
            <a:ext cx="441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리스트에서 회의 클릭 시 상세 페이지로 이동</a:t>
            </a:r>
            <a:endParaRPr lang="en-US" altLang="ko-KR" sz="1000" dirty="0"/>
          </a:p>
        </p:txBody>
      </p:sp>
      <p:cxnSp>
        <p:nvCxnSpPr>
          <p:cNvPr id="17" name="구부러진 연결선 16"/>
          <p:cNvCxnSpPr>
            <a:stCxn id="14" idx="3"/>
            <a:endCxn id="15" idx="3"/>
          </p:cNvCxnSpPr>
          <p:nvPr/>
        </p:nvCxnSpPr>
        <p:spPr>
          <a:xfrm flipH="1">
            <a:off x="10649472" y="2253601"/>
            <a:ext cx="183991" cy="2877578"/>
          </a:xfrm>
          <a:prstGeom prst="curvedConnector3">
            <a:avLst>
              <a:gd name="adj1" fmla="val -12424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8226" y="2190401"/>
            <a:ext cx="325224" cy="23683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0"/>
          </p:cNvCxnSpPr>
          <p:nvPr/>
        </p:nvCxnSpPr>
        <p:spPr>
          <a:xfrm rot="5400000" flipH="1" flipV="1">
            <a:off x="3923816" y="-894149"/>
            <a:ext cx="381573" cy="578752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8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차예지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119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255076" y="1164033"/>
            <a:ext cx="9769969" cy="22282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전체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게시판 프로세스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54385" y="3561136"/>
            <a:ext cx="5816758" cy="31469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80094" y="3561136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자유 </a:t>
            </a:r>
            <a:r>
              <a:rPr lang="en-US" altLang="ko-KR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6671" y="3994928"/>
            <a:ext cx="581025" cy="5905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8912" y="4745186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67090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106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15072" y="4489987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67090" y="5603739"/>
            <a:ext cx="1063734" cy="255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입력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2703" y="4926294"/>
            <a:ext cx="581025" cy="5905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67090" y="6015305"/>
            <a:ext cx="1063734" cy="223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108" y="5603739"/>
            <a:ext cx="944541" cy="24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삭제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983" y="5092181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3638" y="6291061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sp>
        <p:nvSpPr>
          <p:cNvPr id="32" name="직사각형 31"/>
          <p:cNvSpPr/>
          <p:nvPr/>
        </p:nvSpPr>
        <p:spPr>
          <a:xfrm>
            <a:off x="2045730" y="2453149"/>
            <a:ext cx="1078918" cy="33260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49779" y="203386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44189" y="2003432"/>
            <a:ext cx="1063734" cy="33382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3964" y="2375427"/>
            <a:ext cx="2227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관리자 계정으로 접속 시 가능 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31306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612000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7308" y="2422594"/>
            <a:ext cx="2247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9664" y="1734326"/>
            <a:ext cx="581025" cy="59055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4772296" y="1173110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83121" y="3531075"/>
            <a:ext cx="5936281" cy="3185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44189" y="3531075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753314" y="5727631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53314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407830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34020" y="2836864"/>
            <a:ext cx="3222263" cy="419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</a:t>
            </a:r>
            <a:r>
              <a:rPr lang="ko-KR" altLang="en-US" sz="1100">
                <a:latin typeface="Noto Sans KR"/>
                <a:ea typeface="Noto Sans KR"/>
              </a:rPr>
              <a:t>관리자 계정으로 접속 시 가능</a:t>
            </a: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2688" y="3906333"/>
            <a:ext cx="581025" cy="59055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6304929" y="4656591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443107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05123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71" name="직선 화살표 연결선 22"/>
          <p:cNvCxnSpPr/>
          <p:nvPr/>
        </p:nvCxnSpPr>
        <p:spPr>
          <a:xfrm>
            <a:off x="8991089" y="4401392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43107" y="5515144"/>
            <a:ext cx="1063734" cy="255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답글 입력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98720" y="4837699"/>
            <a:ext cx="581025" cy="59055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8443107" y="5926710"/>
            <a:ext cx="1063734" cy="223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810125" y="5515144"/>
            <a:ext cx="944541" cy="24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답글 삭제</a:t>
            </a:r>
          </a:p>
        </p:txBody>
      </p:sp>
      <p:sp>
        <p:nvSpPr>
          <p:cNvPr id="76" name="TextBox 28"/>
          <p:cNvSpPr txBox="1"/>
          <p:nvPr/>
        </p:nvSpPr>
        <p:spPr>
          <a:xfrm>
            <a:off x="6096000" y="5003586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77" name="TextBox 29"/>
          <p:cNvSpPr txBox="1"/>
          <p:nvPr/>
        </p:nvSpPr>
        <p:spPr>
          <a:xfrm>
            <a:off x="8317034" y="6202466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78" name="직선 화살표 연결선 47"/>
          <p:cNvCxnSpPr/>
          <p:nvPr/>
        </p:nvCxnSpPr>
        <p:spPr>
          <a:xfrm>
            <a:off x="9729331" y="5639036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48"/>
          <p:cNvCxnSpPr/>
          <p:nvPr/>
        </p:nvCxnSpPr>
        <p:spPr>
          <a:xfrm>
            <a:off x="9729331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49"/>
          <p:cNvCxnSpPr/>
          <p:nvPr/>
        </p:nvCxnSpPr>
        <p:spPr>
          <a:xfrm>
            <a:off x="7383847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82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306" y="1720689"/>
            <a:ext cx="3110647" cy="45157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9889" y="1771741"/>
            <a:ext cx="8832111" cy="127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>
                <a:latin typeface="Noto Sans KR"/>
                <a:ea typeface="Noto Sans KR"/>
              </a:rPr>
              <a:t>post </a:t>
            </a:r>
            <a:r>
              <a:rPr lang="ko-KR" altLang="en-US" sz="1400">
                <a:latin typeface="Noto Sans KR"/>
                <a:ea typeface="Noto Sans KR"/>
              </a:rPr>
              <a:t>요청으로 전송된 입력 값을 검증하고</a:t>
            </a:r>
            <a:r>
              <a:rPr lang="en-US" altLang="ko-KR" sz="1400">
                <a:latin typeface="Noto Sans KR"/>
                <a:ea typeface="Noto Sans KR"/>
              </a:rPr>
              <a:t>, </a:t>
            </a:r>
            <a:r>
              <a:rPr lang="ko-KR" altLang="en-US" sz="1400">
                <a:latin typeface="Noto Sans KR"/>
                <a:ea typeface="Noto Sans KR"/>
              </a:rPr>
              <a:t>문제가 있을 시 해당되는 에러 메시지를 화면에 표시하는 동작 원리 </a:t>
            </a: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47" name="타원 46"/>
          <p:cNvSpPr/>
          <p:nvPr/>
        </p:nvSpPr>
        <p:spPr>
          <a:xfrm>
            <a:off x="1332375" y="2738266"/>
            <a:ext cx="1228013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68329" y="5335594"/>
            <a:ext cx="1228012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27417" y="3096398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@Valid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4441" y="3002169"/>
            <a:ext cx="7277558" cy="263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</a:t>
            </a:r>
            <a:r>
              <a:rPr lang="en-US" altLang="ko-KR" sz="1300">
                <a:latin typeface="Noto Sans KR"/>
                <a:ea typeface="Noto Sans KR"/>
              </a:rPr>
              <a:t>Controller</a:t>
            </a:r>
            <a:r>
              <a:rPr lang="ko-KR" altLang="en-US" sz="1300">
                <a:latin typeface="Noto Sans KR"/>
                <a:ea typeface="Noto Sans KR"/>
              </a:rPr>
              <a:t>에서 </a:t>
            </a:r>
            <a:r>
              <a:rPr lang="en-US" altLang="ko-KR" sz="1300">
                <a:latin typeface="Noto Sans KR"/>
                <a:ea typeface="Noto Sans KR"/>
              </a:rPr>
              <a:t>post </a:t>
            </a:r>
            <a:r>
              <a:rPr lang="ko-KR" altLang="en-US" sz="1300">
                <a:latin typeface="Noto Sans KR"/>
                <a:ea typeface="Noto Sans KR"/>
              </a:rPr>
              <a:t>요청을 받았을 때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해당 요청 값들로 구성된 객체를 검증하는 어노테이션 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 각 필드의 입력 값이 정해진 </a:t>
            </a:r>
            <a:r>
              <a:rPr lang="en-US" altLang="ko-KR" sz="1300">
                <a:latin typeface="Noto Sans KR"/>
                <a:ea typeface="Noto Sans KR"/>
              </a:rPr>
              <a:t>Validation </a:t>
            </a:r>
            <a:r>
              <a:rPr lang="ko-KR" altLang="en-US" sz="1300">
                <a:latin typeface="Noto Sans KR"/>
                <a:ea typeface="Noto Sans KR"/>
              </a:rPr>
              <a:t>규칙을 따르는지 판단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▷ 파라미터로 오는 값들을 객체로 받아올 수 있는데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파라미터명과 필드명이 같으면 자동으로 매핑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검증 대상 객체와 검증 결과에 대한 정보를 담고 있는 객체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</a:t>
            </a:r>
            <a:r>
              <a:rPr lang="en-US" altLang="ko-KR" sz="1300">
                <a:latin typeface="Noto Sans KR"/>
                <a:ea typeface="Noto Sans KR"/>
              </a:rPr>
              <a:t>bindingResult.hasErrors() </a:t>
            </a:r>
            <a:r>
              <a:rPr lang="ko-KR" altLang="en-US" sz="1300">
                <a:latin typeface="Noto Sans KR"/>
                <a:ea typeface="Noto Sans KR"/>
              </a:rPr>
              <a:t>값이 </a:t>
            </a:r>
            <a:r>
              <a:rPr lang="en-US" altLang="ko-KR" sz="1300">
                <a:latin typeface="Noto Sans KR"/>
                <a:ea typeface="Noto Sans KR"/>
              </a:rPr>
              <a:t>True</a:t>
            </a:r>
            <a:r>
              <a:rPr lang="ko-KR" altLang="en-US" sz="1300">
                <a:latin typeface="Noto Sans KR"/>
                <a:ea typeface="Noto Sans KR"/>
              </a:rPr>
              <a:t>이면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다시 게시글 작성하는 페이지로 이동</a:t>
            </a:r>
          </a:p>
          <a:p>
            <a:pPr lvl="0">
              <a:defRPr/>
            </a:pPr>
            <a:endParaRPr lang="ko-KR" altLang="en-US" sz="1100">
              <a:latin typeface="Noto Sans KR"/>
              <a:ea typeface="Noto Sans K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27417" y="4032002"/>
            <a:ext cx="1582497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@ModelAttribute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27417" y="4862716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BindingResult </a:t>
            </a:r>
          </a:p>
        </p:txBody>
      </p:sp>
    </p:spTree>
    <p:extLst>
      <p:ext uri="{BB962C8B-B14F-4D97-AF65-F5344CB8AC3E}">
        <p14:creationId xmlns:p14="http://schemas.microsoft.com/office/powerpoint/2010/main" val="242641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게시글 수정 </a:t>
            </a:r>
            <a:r>
              <a:rPr lang="en-US" altLang="ko-KR"/>
              <a:t>/ </a:t>
            </a:r>
            <a:r>
              <a:rPr lang="ko-KR" altLang="en-US"/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133" y="1115208"/>
            <a:ext cx="7763582" cy="138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-210" r="-520"/>
          <a:stretch>
            <a:fillRect/>
          </a:stretch>
        </p:blipFill>
        <p:spPr>
          <a:xfrm>
            <a:off x="145018" y="2776537"/>
            <a:ext cx="7665155" cy="1304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28840" y="1548559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한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23534" y="3096398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안 한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361" y="4495635"/>
            <a:ext cx="4749392" cy="174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세션에 담겨 있는 로그인 정보 불러옴</a:t>
            </a:r>
          </a:p>
          <a:p>
            <a:pPr lvl="0">
              <a:defRPr/>
            </a:pPr>
            <a:endParaRPr lang="en-US" altLang="ko-KR" sz="1600" b="1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/>
              <a:t> </a:t>
            </a: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416275" y="4943195"/>
            <a:ext cx="666045" cy="395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86229" y="4705539"/>
            <a:ext cx="6372970" cy="105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게시물의 글 번호</a:t>
            </a:r>
            <a:r>
              <a:rPr lang="en-US" altLang="ko-KR" sz="1600">
                <a:latin typeface="Noto Sans KR"/>
                <a:ea typeface="Noto Sans KR"/>
              </a:rPr>
              <a:t>(pk)</a:t>
            </a:r>
            <a:r>
              <a:rPr lang="ko-KR" altLang="en-US" sz="1600">
                <a:latin typeface="Noto Sans KR"/>
                <a:ea typeface="Noto Sans KR"/>
              </a:rPr>
              <a:t>로 작성자</a:t>
            </a:r>
            <a:r>
              <a:rPr lang="en-US" altLang="ko-KR" sz="1600">
                <a:latin typeface="Noto Sans KR"/>
                <a:ea typeface="Noto Sans KR"/>
              </a:rPr>
              <a:t>ID</a:t>
            </a:r>
            <a:r>
              <a:rPr lang="ko-KR" altLang="en-US" sz="1600">
                <a:latin typeface="Noto Sans KR"/>
                <a:ea typeface="Noto Sans KR"/>
              </a:rPr>
              <a:t>를 갖고 와서 작성자와 접속자 비교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결과 값에 따라 로그인한 계정에만 수정 </a:t>
            </a:r>
            <a:r>
              <a:rPr lang="en-US" altLang="ko-KR" sz="1600">
                <a:latin typeface="Noto Sans KR"/>
                <a:ea typeface="Noto Sans KR"/>
              </a:rPr>
              <a:t>/ </a:t>
            </a:r>
            <a:r>
              <a:rPr lang="ko-KR" altLang="en-US" sz="1600">
                <a:latin typeface="Noto Sans KR"/>
                <a:ea typeface="Noto Sans KR"/>
              </a:rPr>
              <a:t>삭제 버튼 보임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3181" y="1101823"/>
            <a:ext cx="4128818" cy="1369356"/>
          </a:xfrm>
          <a:prstGeom prst="rect">
            <a:avLst/>
          </a:prstGeom>
        </p:spPr>
      </p:pic>
      <p:cxnSp>
        <p:nvCxnSpPr>
          <p:cNvPr id="19" name="직선 화살표 연결선 36"/>
          <p:cNvCxnSpPr/>
          <p:nvPr/>
        </p:nvCxnSpPr>
        <p:spPr>
          <a:xfrm rot="16200000" flipV="1">
            <a:off x="9000050" y="2445521"/>
            <a:ext cx="537945" cy="1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 rot="5400000">
            <a:off x="6156916" y="2293753"/>
            <a:ext cx="886046" cy="11074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0800000" flipV="1">
            <a:off x="6594400" y="2731240"/>
            <a:ext cx="2691367" cy="11073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858" y="2530195"/>
            <a:ext cx="2287163" cy="8988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삭제 후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게시판 첫 화면으로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페이지 이동 </a:t>
            </a:r>
          </a:p>
        </p:txBody>
      </p:sp>
    </p:spTree>
    <p:extLst>
      <p:ext uri="{BB962C8B-B14F-4D97-AF65-F5344CB8AC3E}">
        <p14:creationId xmlns:p14="http://schemas.microsoft.com/office/powerpoint/2010/main" val="3588516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게시글 추천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3703" y="1220343"/>
            <a:ext cx="5173338" cy="169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559" y="2977897"/>
            <a:ext cx="5173337" cy="1495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769" y="1979434"/>
            <a:ext cx="5160478" cy="557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		</a:t>
            </a:r>
            <a:r>
              <a:rPr lang="en-US" altLang="ko-KR" sz="1600">
                <a:latin typeface="Noto Sans KR"/>
                <a:ea typeface="Noto Sans KR"/>
              </a:rPr>
              <a:t>Ajax </a:t>
            </a:r>
            <a:r>
              <a:rPr lang="ko-KR" altLang="en-US" sz="1600">
                <a:latin typeface="Noto Sans KR"/>
                <a:ea typeface="Noto Sans KR"/>
              </a:rPr>
              <a:t>활용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Controller</a:t>
            </a:r>
            <a:r>
              <a:rPr lang="ko-KR" altLang="en-US" sz="1600">
                <a:latin typeface="Noto Sans KR"/>
                <a:ea typeface="Noto Sans KR"/>
              </a:rPr>
              <a:t>에 추천 하려는 게시글의 </a:t>
            </a:r>
            <a:r>
              <a:rPr lang="en-US" altLang="ko-KR" sz="1600">
                <a:latin typeface="Noto Sans KR"/>
                <a:ea typeface="Noto Sans KR"/>
              </a:rPr>
              <a:t> </a:t>
            </a:r>
            <a:r>
              <a:rPr lang="ko-KR" altLang="en-US" sz="1600">
                <a:latin typeface="Noto Sans KR"/>
                <a:ea typeface="Noto Sans KR"/>
              </a:rPr>
              <a:t>글 번호</a:t>
            </a:r>
            <a:r>
              <a:rPr lang="en-US" altLang="ko-KR" sz="1600">
                <a:latin typeface="Noto Sans KR"/>
                <a:ea typeface="Noto Sans KR"/>
              </a:rPr>
              <a:t>(pk)</a:t>
            </a:r>
            <a:r>
              <a:rPr lang="ko-KR" altLang="en-US" sz="1600">
                <a:latin typeface="Noto Sans KR"/>
                <a:ea typeface="Noto Sans KR"/>
              </a:rPr>
              <a:t> 전달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	</a:t>
            </a:r>
            <a:r>
              <a:rPr lang="ko-KR" altLang="en-US" sz="1600">
                <a:latin typeface="Noto Sans KR"/>
                <a:ea typeface="Noto Sans KR"/>
              </a:rPr>
              <a:t>추천자 목록에 있는지 확인 </a:t>
            </a:r>
            <a:r>
              <a:rPr lang="en-US" altLang="ko-KR" sz="1600">
                <a:latin typeface="Noto Sans KR"/>
                <a:ea typeface="Noto Sans KR"/>
              </a:rPr>
              <a:t>(</a:t>
            </a:r>
            <a:r>
              <a:rPr lang="ko-KR" altLang="en-US" sz="1600">
                <a:latin typeface="Noto Sans KR"/>
                <a:ea typeface="Noto Sans KR"/>
              </a:rPr>
              <a:t>중복 방지</a:t>
            </a:r>
            <a:r>
              <a:rPr lang="en-US" altLang="ko-KR" sz="1600">
                <a:latin typeface="Noto Sans KR"/>
                <a:ea typeface="Noto Sans KR"/>
              </a:rPr>
              <a:t>)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	</a:t>
            </a:r>
            <a:r>
              <a:rPr lang="ko-KR" altLang="en-US" sz="1600">
                <a:latin typeface="Noto Sans KR"/>
                <a:ea typeface="Noto Sans KR"/>
              </a:rPr>
              <a:t>중복 </a:t>
            </a:r>
            <a:r>
              <a:rPr lang="en-US" altLang="ko-KR" sz="1600">
                <a:latin typeface="Noto Sans KR"/>
                <a:ea typeface="Noto Sans KR"/>
              </a:rPr>
              <a:t>X		   </a:t>
            </a:r>
            <a:r>
              <a:rPr lang="ko-KR" altLang="en-US" sz="1600">
                <a:latin typeface="Noto Sans KR"/>
                <a:ea typeface="Noto Sans KR"/>
              </a:rPr>
              <a:t>중복 </a:t>
            </a:r>
            <a:r>
              <a:rPr lang="en-US" altLang="ko-KR" sz="1600">
                <a:latin typeface="Noto Sans KR"/>
                <a:ea typeface="Noto Sans KR"/>
              </a:rPr>
              <a:t>0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INSERT</a:t>
            </a:r>
          </a:p>
          <a:p>
            <a:pPr marL="342900" lvl="0" indent="-342900">
              <a:buAutoNum type="arabicParenR"/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UPDATE</a:t>
            </a:r>
          </a:p>
          <a:p>
            <a:pPr marL="342900" lvl="0" indent="-342900">
              <a:buAutoNum type="arabicParenR"/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SELECT</a:t>
            </a: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>
                <a:latin typeface="Noto Sans KR"/>
                <a:ea typeface="Noto Sans KR"/>
              </a:rPr>
              <a:t>	</a:t>
            </a:r>
          </a:p>
          <a:p>
            <a:pPr lvl="0">
              <a:defRPr/>
            </a:pPr>
            <a:endParaRPr lang="ko-KR" altLang="en-US" sz="1400">
              <a:latin typeface="Noto Sans KR"/>
              <a:ea typeface="Noto Sans KR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15848" y="2883261"/>
            <a:ext cx="1" cy="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200807" y="3954046"/>
            <a:ext cx="352544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230998" y="3954046"/>
            <a:ext cx="291945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5719" y="1138737"/>
            <a:ext cx="2072819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1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r>
              <a:rPr lang="en-US" altLang="ko-KR" dirty="0"/>
              <a:t>_ </a:t>
            </a:r>
            <a:r>
              <a:rPr lang="ko-KR" altLang="en-US" dirty="0"/>
              <a:t>댓글 입력 </a:t>
            </a:r>
            <a:r>
              <a:rPr lang="en-US" altLang="ko-KR" dirty="0"/>
              <a:t>/ </a:t>
            </a:r>
            <a:r>
              <a:rPr lang="ko-KR" altLang="en-US" dirty="0"/>
              <a:t>댓글 삭제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03707"/>
            <a:ext cx="10597657" cy="57542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0399" y="3429000"/>
            <a:ext cx="5311600" cy="15012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036508" y="5180574"/>
            <a:ext cx="1533301" cy="5334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285254" y="5919129"/>
            <a:ext cx="1374551" cy="5334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6" name="직선 화살표 연결선 48"/>
          <p:cNvCxnSpPr/>
          <p:nvPr/>
        </p:nvCxnSpPr>
        <p:spPr>
          <a:xfrm rot="16200000" flipV="1">
            <a:off x="10375788" y="5607945"/>
            <a:ext cx="1176558" cy="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선 16"/>
          <p:cNvCxnSpPr>
            <a:stCxn id="12" idx="6"/>
          </p:cNvCxnSpPr>
          <p:nvPr/>
        </p:nvCxnSpPr>
        <p:spPr>
          <a:xfrm flipV="1">
            <a:off x="8659806" y="6182491"/>
            <a:ext cx="2319125" cy="3377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377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답글 입력 </a:t>
            </a:r>
            <a:r>
              <a:rPr lang="en-US" altLang="ko-KR"/>
              <a:t>/</a:t>
            </a:r>
            <a:r>
              <a:rPr lang="ko-KR" altLang="en-US"/>
              <a:t> 답글 삭제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7007"/>
            <a:ext cx="10612356" cy="57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8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강준우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0727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Team</a:t>
            </a:r>
            <a:r>
              <a:rPr lang="ko-KR" altLang="en-US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Member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>
                <a:latin typeface="Noto Sans KR" panose="020B0200000000000000" pitchFamily="50" charset="-127"/>
                <a:ea typeface="Noto Sans KR" panose="020B0200000000000000" pitchFamily="50" charset="-127"/>
              </a:rPr>
              <a:t>02.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076912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STOMP </a:t>
            </a:r>
            <a:r>
              <a:rPr lang="ko-KR" altLang="en-US" dirty="0"/>
              <a:t>흐름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134" y="5132398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0933" y="3557993"/>
            <a:ext cx="235373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SimpleBroker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6085" y="1761818"/>
            <a:ext cx="28095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SimpAnnotationMethod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4064000" y="2523067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82533" y="2800066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Request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6" name="순서도: 자기 디스크 35"/>
          <p:cNvSpPr/>
          <p:nvPr/>
        </p:nvSpPr>
        <p:spPr>
          <a:xfrm>
            <a:off x="7145866" y="5130801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72866" y="540780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Response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9" name="순서도: 직접 액세스 저장소 38"/>
          <p:cNvSpPr/>
          <p:nvPr/>
        </p:nvSpPr>
        <p:spPr>
          <a:xfrm>
            <a:off x="9721852" y="1643994"/>
            <a:ext cx="1591734" cy="908334"/>
          </a:xfrm>
          <a:prstGeom prst="flowChartMagneticDrum">
            <a:avLst/>
          </a:prstGeom>
          <a:solidFill>
            <a:srgbClr val="C9C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001252" y="1768406"/>
            <a:ext cx="11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Broker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5350933" y="2223483"/>
            <a:ext cx="1195152" cy="785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1"/>
          </p:cNvCxnSpPr>
          <p:nvPr/>
        </p:nvCxnSpPr>
        <p:spPr>
          <a:xfrm>
            <a:off x="5367867" y="3034037"/>
            <a:ext cx="1253066" cy="847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39" idx="1"/>
          </p:cNvCxnSpPr>
          <p:nvPr/>
        </p:nvCxnSpPr>
        <p:spPr>
          <a:xfrm flipV="1">
            <a:off x="9355664" y="2098161"/>
            <a:ext cx="366188" cy="125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9" idx="2"/>
            <a:endCxn id="32" idx="3"/>
          </p:cNvCxnSpPr>
          <p:nvPr/>
        </p:nvCxnSpPr>
        <p:spPr>
          <a:xfrm flipH="1">
            <a:off x="8974667" y="2552328"/>
            <a:ext cx="1543052" cy="1328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6" idx="1"/>
          </p:cNvCxnSpPr>
          <p:nvPr/>
        </p:nvCxnSpPr>
        <p:spPr>
          <a:xfrm>
            <a:off x="7797800" y="4204324"/>
            <a:ext cx="0" cy="926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2"/>
            <a:endCxn id="29" idx="3"/>
          </p:cNvCxnSpPr>
          <p:nvPr/>
        </p:nvCxnSpPr>
        <p:spPr>
          <a:xfrm flipH="1">
            <a:off x="3716868" y="5592466"/>
            <a:ext cx="3428998" cy="1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600512" y="510466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534748" y="258340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/>
          <p:cNvSpPr txBox="1"/>
          <p:nvPr/>
        </p:nvSpPr>
        <p:spPr>
          <a:xfrm>
            <a:off x="313267" y="3557993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발신자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267" y="5986790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2668" y="2524640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SEND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7" name="직선 화살표 연결선 56"/>
          <p:cNvCxnSpPr>
            <a:stCxn id="56" idx="3"/>
            <a:endCxn id="34" idx="2"/>
          </p:cNvCxnSpPr>
          <p:nvPr/>
        </p:nvCxnSpPr>
        <p:spPr>
          <a:xfrm flipV="1">
            <a:off x="3536402" y="2984732"/>
            <a:ext cx="527598" cy="1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7868" y="2088913"/>
            <a:ext cx="10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/queue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3901" y="2986305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3866" y="3008516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4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헤더 </a:t>
            </a:r>
            <a:r>
              <a:rPr lang="ko-KR" altLang="en-US" dirty="0" err="1"/>
              <a:t>웹소켓</a:t>
            </a:r>
            <a:r>
              <a:rPr lang="ko-KR" altLang="en-US" dirty="0"/>
              <a:t> 흐름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318022" y="2775005"/>
            <a:ext cx="0" cy="3671359"/>
          </a:xfrm>
          <a:prstGeom prst="straightConnector1">
            <a:avLst/>
          </a:prstGeom>
          <a:ln w="349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065452" y="2024376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0" idx="2"/>
          </p:cNvCxnSpPr>
          <p:nvPr/>
        </p:nvCxnSpPr>
        <p:spPr>
          <a:xfrm>
            <a:off x="9799004" y="2085395"/>
            <a:ext cx="60183" cy="435912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03145" y="4467839"/>
            <a:ext cx="1948962" cy="92333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채팅방정보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수신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765" y="2934096"/>
            <a:ext cx="1948962" cy="923330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접근자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전송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2709" y="2113957"/>
            <a:ext cx="1948962" cy="646331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cnttomsg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구독자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27030" y="4303828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5481374" y="1675778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/>
          <p:cNvSpPr/>
          <p:nvPr/>
        </p:nvSpPr>
        <p:spPr>
          <a:xfrm>
            <a:off x="5481374" y="1484056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자기 디스크 36"/>
          <p:cNvSpPr/>
          <p:nvPr/>
        </p:nvSpPr>
        <p:spPr>
          <a:xfrm>
            <a:off x="5481375" y="143325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481374" y="128086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66935" y="145564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40" name="순서도: 직접 액세스 저장소 39"/>
          <p:cNvSpPr/>
          <p:nvPr/>
        </p:nvSpPr>
        <p:spPr>
          <a:xfrm>
            <a:off x="9027608" y="1300025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305765" y="1516622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sp>
        <p:nvSpPr>
          <p:cNvPr id="44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055480" y="1217540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2296702" y="3923934"/>
            <a:ext cx="373916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065453" y="4042785"/>
            <a:ext cx="3793734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065452" y="5155918"/>
            <a:ext cx="3793735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2318022" y="5457678"/>
            <a:ext cx="370396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58370" y="3179362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1299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68" idx="2"/>
          </p:cNvCxnSpPr>
          <p:nvPr/>
        </p:nvCxnSpPr>
        <p:spPr>
          <a:xfrm>
            <a:off x="2575181" y="2627106"/>
            <a:ext cx="14104" cy="3879517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422265" y="2026942"/>
            <a:ext cx="0" cy="441960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47" idx="2"/>
          </p:cNvCxnSpPr>
          <p:nvPr/>
        </p:nvCxnSpPr>
        <p:spPr>
          <a:xfrm>
            <a:off x="9771149" y="2052662"/>
            <a:ext cx="43844" cy="44128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자기 디스크 34"/>
          <p:cNvSpPr/>
          <p:nvPr/>
        </p:nvSpPr>
        <p:spPr>
          <a:xfrm>
            <a:off x="5776432" y="1718944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776432" y="1527222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자기 디스크 38"/>
          <p:cNvSpPr/>
          <p:nvPr/>
        </p:nvSpPr>
        <p:spPr>
          <a:xfrm>
            <a:off x="5776433" y="147642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자기 디스크 42"/>
          <p:cNvSpPr/>
          <p:nvPr/>
        </p:nvSpPr>
        <p:spPr>
          <a:xfrm>
            <a:off x="5776432" y="1324026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061993" y="1498808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47" name="순서도: 직접 액세스 저장소 46"/>
          <p:cNvSpPr/>
          <p:nvPr/>
        </p:nvSpPr>
        <p:spPr>
          <a:xfrm>
            <a:off x="8999753" y="1265000"/>
            <a:ext cx="1542792" cy="78766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295844" y="1503054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319691" y="1141533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617052" y="3475101"/>
            <a:ext cx="3813052" cy="2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90004" y="2670952"/>
            <a:ext cx="2305559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33537" y="4556747"/>
            <a:ext cx="1139727" cy="461665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메시지 수신 및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읽음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90644" y="3599921"/>
            <a:ext cx="2352371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/queue/chat/receive</a:t>
            </a: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6733" y="5327087"/>
            <a:ext cx="1081405" cy="52322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메시지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02796" y="3595374"/>
            <a:ext cx="3368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95737" y="3243125"/>
            <a:ext cx="1996892" cy="307777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채팅 정보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6430104" y="5924585"/>
            <a:ext cx="3393446" cy="1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589285" y="6151674"/>
            <a:ext cx="719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2589285" y="4400219"/>
            <a:ext cx="3813511" cy="2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59049" y="2026942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13595" y="3373930"/>
            <a:ext cx="563673" cy="430887"/>
          </a:xfrm>
          <a:prstGeom prst="rect">
            <a:avLst/>
          </a:prstGeom>
          <a:solidFill>
            <a:srgbClr val="C9C9C9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메인 헤더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823550" y="3595374"/>
            <a:ext cx="290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6353584" y="4419854"/>
            <a:ext cx="818892" cy="1154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4" idx="2"/>
          </p:cNvCxnSpPr>
          <p:nvPr/>
        </p:nvCxnSpPr>
        <p:spPr>
          <a:xfrm rot="5400000">
            <a:off x="6674651" y="4719930"/>
            <a:ext cx="230268" cy="827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00035" y="5529382"/>
            <a:ext cx="1081405" cy="52322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10908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4473645" y="2107120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47703" y="2126996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2994" y="2666849"/>
            <a:ext cx="2075396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7" name="순서도: 자기 디스크 56"/>
          <p:cNvSpPr/>
          <p:nvPr/>
        </p:nvSpPr>
        <p:spPr>
          <a:xfrm>
            <a:off x="3862944" y="1725715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8" name="순서도: 자기 디스크 57"/>
          <p:cNvSpPr/>
          <p:nvPr/>
        </p:nvSpPr>
        <p:spPr>
          <a:xfrm>
            <a:off x="3862944" y="1533993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순서도: 자기 디스크 58"/>
          <p:cNvSpPr/>
          <p:nvPr/>
        </p:nvSpPr>
        <p:spPr>
          <a:xfrm>
            <a:off x="3862945" y="1483194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순서도: 자기 디스크 59"/>
          <p:cNvSpPr/>
          <p:nvPr/>
        </p:nvSpPr>
        <p:spPr>
          <a:xfrm>
            <a:off x="3862944" y="133079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48505" y="1505579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55" name="순서도: 직접 액세스 저장소 54"/>
          <p:cNvSpPr/>
          <p:nvPr/>
        </p:nvSpPr>
        <p:spPr>
          <a:xfrm>
            <a:off x="7116124" y="1319458"/>
            <a:ext cx="1542792" cy="78766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47410" y="1557512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81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783264" y="1129349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79665" y="3460304"/>
            <a:ext cx="33939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83468" y="4706868"/>
            <a:ext cx="3491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2"/>
          </p:cNvCxnSpPr>
          <p:nvPr/>
        </p:nvCxnSpPr>
        <p:spPr>
          <a:xfrm>
            <a:off x="11080770" y="2860612"/>
            <a:ext cx="0" cy="373833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10824658" y="1340206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64638" y="2260448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2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21194" y="3586732"/>
            <a:ext cx="907197" cy="553998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저장</a:t>
            </a:r>
          </a:p>
        </p:txBody>
      </p:sp>
      <p:cxnSp>
        <p:nvCxnSpPr>
          <p:cNvPr id="32" name="꺾인 연결선 31"/>
          <p:cNvCxnSpPr>
            <a:endCxn id="29" idx="0"/>
          </p:cNvCxnSpPr>
          <p:nvPr/>
        </p:nvCxnSpPr>
        <p:spPr>
          <a:xfrm>
            <a:off x="4472166" y="3471295"/>
            <a:ext cx="702627" cy="1154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2"/>
          </p:cNvCxnSpPr>
          <p:nvPr/>
        </p:nvCxnSpPr>
        <p:spPr>
          <a:xfrm rot="5400000">
            <a:off x="4750341" y="3854212"/>
            <a:ext cx="137934" cy="7109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1194" y="4388780"/>
            <a:ext cx="1121594" cy="26161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7947703" y="4872158"/>
            <a:ext cx="31330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85429" y="4554069"/>
            <a:ext cx="1121594" cy="26161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9091" y="2121322"/>
            <a:ext cx="701146" cy="261610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79665" y="2382932"/>
            <a:ext cx="0" cy="406343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34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팀장 권한 설정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39233" y="5248746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1365" y="4960254"/>
            <a:ext cx="1405468" cy="646331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학원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강의실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6634" y="4886448"/>
            <a:ext cx="1896533" cy="923330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학생 및 권한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상태 조회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02968" y="5098752"/>
            <a:ext cx="1109391" cy="369332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권한 수정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96166" y="5244916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045200" y="52665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642"/>
            <a:ext cx="12098438" cy="359142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9" idx="0"/>
          </p:cNvCxnSpPr>
          <p:nvPr/>
        </p:nvCxnSpPr>
        <p:spPr>
          <a:xfrm flipH="1" flipV="1">
            <a:off x="939323" y="2350830"/>
            <a:ext cx="1384776" cy="2609424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0" idx="0"/>
          </p:cNvCxnSpPr>
          <p:nvPr/>
        </p:nvCxnSpPr>
        <p:spPr>
          <a:xfrm flipV="1">
            <a:off x="4914901" y="3922952"/>
            <a:ext cx="6394329" cy="963496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3" idx="0"/>
          </p:cNvCxnSpPr>
          <p:nvPr/>
        </p:nvCxnSpPr>
        <p:spPr>
          <a:xfrm flipH="1" flipV="1">
            <a:off x="1790702" y="2303254"/>
            <a:ext cx="5566962" cy="2795498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814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게시판 관리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3349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9227" y="2386167"/>
            <a:ext cx="1811866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학원 내 모든 강의실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5494" y="2386166"/>
            <a:ext cx="1727200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조회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656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67580" y="2443836"/>
            <a:ext cx="2518834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해당 프로젝트에 작성된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모든 공지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자료 조회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0426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225160" y="2676043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2400" y="4572000"/>
            <a:ext cx="2404533" cy="17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133" y="1540933"/>
            <a:ext cx="397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별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0030398" y="2702298"/>
            <a:ext cx="534458" cy="2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70160" y="2386166"/>
            <a:ext cx="1473200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38" y="3439027"/>
            <a:ext cx="10100456" cy="2401415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19" idx="2"/>
          </p:cNvCxnSpPr>
          <p:nvPr/>
        </p:nvCxnSpPr>
        <p:spPr>
          <a:xfrm flipH="1">
            <a:off x="1608710" y="3032498"/>
            <a:ext cx="806450" cy="491752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828928" y="3032497"/>
            <a:ext cx="1406565" cy="491753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2"/>
          </p:cNvCxnSpPr>
          <p:nvPr/>
        </p:nvCxnSpPr>
        <p:spPr>
          <a:xfrm flipH="1">
            <a:off x="6183834" y="3090167"/>
            <a:ext cx="2243163" cy="733782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 flipH="1">
            <a:off x="10879495" y="3032497"/>
            <a:ext cx="527265" cy="970336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2"/>
          </p:cNvCxnSpPr>
          <p:nvPr/>
        </p:nvCxnSpPr>
        <p:spPr>
          <a:xfrm flipH="1">
            <a:off x="10384972" y="3032497"/>
            <a:ext cx="1021788" cy="970336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60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게시판 관리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5598" y="2386167"/>
            <a:ext cx="3166536" cy="1200329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전체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중 한 개를 선택하여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작성자 이름을 기준으로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검색한다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3328" y="2347667"/>
            <a:ext cx="2997205" cy="1200329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작성자 이름이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비어있을 경우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해당 카테고리의 모든 글을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조회한다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82666" y="2450816"/>
            <a:ext cx="1540938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9864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635993" y="2679295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2133" y="1540933"/>
            <a:ext cx="397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/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3" y="3815849"/>
            <a:ext cx="10100456" cy="240141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9" idx="2"/>
          </p:cNvCxnSpPr>
          <p:nvPr/>
        </p:nvCxnSpPr>
        <p:spPr>
          <a:xfrm flipH="1">
            <a:off x="1895477" y="3586496"/>
            <a:ext cx="1313389" cy="1547479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971800" y="3547996"/>
            <a:ext cx="2531528" cy="1585979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096501" y="3107852"/>
            <a:ext cx="485774" cy="2702398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9972675" y="3107852"/>
            <a:ext cx="123826" cy="2702398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789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반 생성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08428" y="2342659"/>
            <a:ext cx="2997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강의실이 생성되면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회원가입 시 과정을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선택할 수 있고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마이페이지에서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변경 가능하다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716180" y="2638933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81200" y="1998133"/>
            <a:ext cx="4734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반 번호는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최소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100,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9999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이다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숫자가 아닌 다른 타입을 입력하면 숫자를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입력하라는 에러메시지가 출력된다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이름은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100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자이다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26" y="3875909"/>
            <a:ext cx="5277507" cy="276148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29150" y="2552700"/>
            <a:ext cx="323850" cy="1753757"/>
          </a:xfrm>
          <a:prstGeom prst="straightConnector1">
            <a:avLst/>
          </a:prstGeom>
          <a:ln w="34925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733800" y="4200525"/>
            <a:ext cx="1219200" cy="885825"/>
          </a:xfrm>
          <a:prstGeom prst="straightConnector1">
            <a:avLst/>
          </a:prstGeom>
          <a:ln w="34925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24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반 목록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03328" y="2347667"/>
            <a:ext cx="299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강의실을 </a:t>
            </a:r>
            <a:r>
              <a:rPr lang="ko-KR" altLang="en-US" dirty="0" err="1"/>
              <a:t>삭제하게되면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강의실 학생들의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삭제 </a:t>
            </a:r>
            <a:r>
              <a:rPr lang="ko-KR" altLang="en-US" dirty="0" err="1"/>
              <a:t>상태값이</a:t>
            </a:r>
            <a:r>
              <a:rPr lang="ko-KR" altLang="en-US" dirty="0"/>
              <a:t> 변경된다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9864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8799" y="2347663"/>
            <a:ext cx="276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생성된 모든 강의실의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정보를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53" y="3480371"/>
            <a:ext cx="10528675" cy="14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1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황인정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1116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F8912A-A505-92ED-F07B-50441556A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3418C-7C5D-4F0F-FF5A-45FF1C2B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F05AD-570C-A900-6701-50350C4959AB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11E4AC-A0F6-3AA0-15E6-1983FFB31A3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F4A38B-6FB8-6542-EA89-275920CF0351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47B05-24D1-E161-24D2-82EAD6D6BD75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97EC61-432E-C774-2471-68D2B3D771A8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03F32CF-E649-181A-CABC-D13A21426CB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5BAA9F-C1EC-28F0-F240-0565F26FCC3C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C8CF9-C00B-2EE7-80CE-E215B498F08B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067B5E-0A78-3F1D-E114-089DF63335B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FC9A2C-31B9-4000-2DD6-B5C602CD251A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59377C-D26D-4E44-1A0A-9379CF3DE215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B046AF1-6A86-4BB9-EC69-D9FA13CC7F7F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DB41ADC-2024-445E-7516-F3B51AAB3D8B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1794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643563"/>
            <a:ext cx="1704975" cy="190500"/>
          </a:xfrm>
          <a:prstGeom prst="rect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643563"/>
            <a:ext cx="1704975" cy="190500"/>
          </a:xfrm>
          <a:prstGeom prst="rect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643563"/>
            <a:ext cx="1704975" cy="190500"/>
          </a:xfrm>
          <a:prstGeom prst="rect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643563"/>
            <a:ext cx="1704975" cy="190500"/>
          </a:xfrm>
          <a:prstGeom prst="rect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643563"/>
            <a:ext cx="1704975" cy="190500"/>
          </a:xfrm>
          <a:prstGeom prst="rect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2805363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3995988"/>
            <a:ext cx="0" cy="676275"/>
          </a:xfrm>
          <a:prstGeom prst="line">
            <a:avLst/>
          </a:prstGeom>
          <a:ln w="19050">
            <a:solidFill>
              <a:srgbClr val="DCA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2805363"/>
            <a:ext cx="0" cy="676275"/>
          </a:xfrm>
          <a:prstGeom prst="line">
            <a:avLst/>
          </a:prstGeom>
          <a:ln w="19050">
            <a:solidFill>
              <a:srgbClr val="D87D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3995988"/>
            <a:ext cx="0" cy="676275"/>
          </a:xfrm>
          <a:prstGeom prst="line">
            <a:avLst/>
          </a:prstGeom>
          <a:ln w="19050">
            <a:solidFill>
              <a:srgbClr val="C3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2805363"/>
            <a:ext cx="0" cy="676275"/>
          </a:xfrm>
          <a:prstGeom prst="line">
            <a:avLst/>
          </a:prstGeom>
          <a:ln w="19050">
            <a:solidFill>
              <a:srgbClr val="7E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338887"/>
            <a:ext cx="1766886" cy="877548"/>
            <a:chOff x="1805114" y="4543424"/>
            <a:chExt cx="1766886" cy="8775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38F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1924941"/>
            <a:ext cx="595222" cy="595222"/>
          </a:xfrm>
          <a:prstGeom prst="teardrop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1924941"/>
            <a:ext cx="595222" cy="595222"/>
          </a:xfrm>
          <a:prstGeom prst="teardrop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1924941"/>
            <a:ext cx="595222" cy="595222"/>
          </a:xfrm>
          <a:prstGeom prst="teardrop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4957463"/>
            <a:ext cx="595222" cy="595222"/>
          </a:xfrm>
          <a:prstGeom prst="teardrop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4957463"/>
            <a:ext cx="595222" cy="595222"/>
          </a:xfrm>
          <a:prstGeom prst="teardrop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406322"/>
            <a:ext cx="2776413" cy="916390"/>
            <a:chOff x="1314575" y="4507468"/>
            <a:chExt cx="2776413" cy="9163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87D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338887"/>
            <a:ext cx="1792364" cy="892006"/>
            <a:chOff x="1771651" y="4543424"/>
            <a:chExt cx="1792364" cy="8920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E040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337566"/>
            <a:ext cx="1704974" cy="877548"/>
            <a:chOff x="1833563" y="4543424"/>
            <a:chExt cx="1704974" cy="8775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CA70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338887"/>
            <a:ext cx="1741290" cy="877548"/>
            <a:chOff x="1771219" y="4543424"/>
            <a:chExt cx="1741290" cy="8775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328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042955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040762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050287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029201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029201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399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643563"/>
            <a:ext cx="1704975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642360"/>
            <a:ext cx="1704975" cy="18795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643563"/>
            <a:ext cx="1704975" cy="190500"/>
          </a:xfrm>
          <a:prstGeom prst="rect">
            <a:avLst/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647439"/>
            <a:ext cx="1704975" cy="182881"/>
          </a:xfrm>
          <a:prstGeom prst="rect">
            <a:avLst/>
          </a:prstGeom>
          <a:solidFill>
            <a:srgbClr val="A2D368"/>
          </a:solidFill>
          <a:ln>
            <a:solidFill>
              <a:srgbClr val="A2D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643563"/>
            <a:ext cx="1704975" cy="1905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2805363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3995988"/>
            <a:ext cx="0" cy="676275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2805363"/>
            <a:ext cx="0" cy="676275"/>
          </a:xfrm>
          <a:prstGeom prst="line">
            <a:avLst/>
          </a:prstGeom>
          <a:ln w="19050">
            <a:solidFill>
              <a:srgbClr val="3ED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3995988"/>
            <a:ext cx="0" cy="676275"/>
          </a:xfrm>
          <a:prstGeom prst="line">
            <a:avLst/>
          </a:prstGeom>
          <a:ln w="19050">
            <a:solidFill>
              <a:srgbClr val="A2D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2805363"/>
            <a:ext cx="0" cy="67627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338887"/>
            <a:ext cx="1766886" cy="839717"/>
            <a:chOff x="1805114" y="4543424"/>
            <a:chExt cx="1766886" cy="8397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9C9C9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1924941"/>
            <a:ext cx="595222" cy="595222"/>
          </a:xfrm>
          <a:prstGeom prst="teardrop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1924941"/>
            <a:ext cx="595222" cy="595222"/>
          </a:xfrm>
          <a:prstGeom prst="teardrop">
            <a:avLst/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1924941"/>
            <a:ext cx="595222" cy="595222"/>
          </a:xfrm>
          <a:prstGeom prst="teardrop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4957463"/>
            <a:ext cx="595222" cy="595222"/>
          </a:xfrm>
          <a:prstGeom prst="teardrop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4957463"/>
            <a:ext cx="595222" cy="595222"/>
          </a:xfrm>
          <a:prstGeom prst="teardrop">
            <a:avLst/>
          </a:prstGeom>
          <a:solidFill>
            <a:srgbClr val="A2D368"/>
          </a:solidFill>
          <a:ln>
            <a:solidFill>
              <a:srgbClr val="A2D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406322"/>
            <a:ext cx="2776413" cy="875673"/>
            <a:chOff x="1314575" y="4507468"/>
            <a:chExt cx="2776413" cy="8756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A2D368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338887"/>
            <a:ext cx="1792364" cy="851289"/>
            <a:chOff x="1771651" y="4543424"/>
            <a:chExt cx="1792364" cy="8512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337566"/>
            <a:ext cx="1704974" cy="839717"/>
            <a:chOff x="1833563" y="4543424"/>
            <a:chExt cx="1704974" cy="8397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BD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338887"/>
            <a:ext cx="1741290" cy="839717"/>
            <a:chOff x="1771219" y="4543424"/>
            <a:chExt cx="1741290" cy="8397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ED4B7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042955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040762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050287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029201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029201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2764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19AF4E-D068-4135-BC92-3179B01E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37AF-2C3A-4738-9773-BC0AAEE1B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EC7E4-F94D-4A18-9759-ACCA96C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1258434"/>
            <a:ext cx="9622581" cy="53259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C32237-3CC9-4F86-A760-7FEA1F9C7BEF}"/>
              </a:ext>
            </a:extLst>
          </p:cNvPr>
          <p:cNvCxnSpPr>
            <a:cxnSpLocks/>
          </p:cNvCxnSpPr>
          <p:nvPr/>
        </p:nvCxnSpPr>
        <p:spPr>
          <a:xfrm>
            <a:off x="8191500" y="3555969"/>
            <a:ext cx="99436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2CEFA-627B-4F52-B62D-1DECAA991B8C}"/>
              </a:ext>
            </a:extLst>
          </p:cNvPr>
          <p:cNvSpPr/>
          <p:nvPr/>
        </p:nvSpPr>
        <p:spPr>
          <a:xfrm>
            <a:off x="9361906" y="3261088"/>
            <a:ext cx="26156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생성시 팀장이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속한 반의 회원의 이름을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불러와 선택할 수 있도록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AB029-0217-40C7-B549-19B131A95E83}"/>
              </a:ext>
            </a:extLst>
          </p:cNvPr>
          <p:cNvSpPr/>
          <p:nvPr/>
        </p:nvSpPr>
        <p:spPr>
          <a:xfrm>
            <a:off x="214486" y="2665504"/>
            <a:ext cx="7977014" cy="1868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C6A4F-BD38-4126-A5F8-72BCD97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83" y="1124818"/>
            <a:ext cx="342929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9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35AD66-DC4E-4C49-B7BE-1848B2587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FDA81-DE1A-40F0-9AEC-4C27190C4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A0806-D511-4D6E-A021-60998BDD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5" y="1445689"/>
            <a:ext cx="10070385" cy="4151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EB78C-2488-4404-B323-EBEA0465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03" y="1152264"/>
            <a:ext cx="3429297" cy="1158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65E91D-5004-4F33-945E-81156512A749}"/>
              </a:ext>
            </a:extLst>
          </p:cNvPr>
          <p:cNvSpPr/>
          <p:nvPr/>
        </p:nvSpPr>
        <p:spPr>
          <a:xfrm>
            <a:off x="9033258" y="4713555"/>
            <a:ext cx="781301" cy="360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8576F877-88AC-4B5B-B9E4-FF08365A2F27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9531657" y="4966486"/>
            <a:ext cx="394856" cy="61035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529E9-B06C-4CB5-A58E-0B8CF7CF8016}"/>
              </a:ext>
            </a:extLst>
          </p:cNvPr>
          <p:cNvSpPr/>
          <p:nvPr/>
        </p:nvSpPr>
        <p:spPr>
          <a:xfrm>
            <a:off x="10094065" y="5207481"/>
            <a:ext cx="2157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 → 진행중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종료 → 완료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412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134BEA-AE29-42A6-B4D0-97D4D0F1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97A64-B9B9-4134-87AB-59FBC48C8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FAF21-F0CD-4181-9A54-0EF3931C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2" y="1117344"/>
            <a:ext cx="11039227" cy="5081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C956EC-4C5A-437D-BBF6-0383852E298C}"/>
              </a:ext>
            </a:extLst>
          </p:cNvPr>
          <p:cNvSpPr/>
          <p:nvPr/>
        </p:nvSpPr>
        <p:spPr>
          <a:xfrm>
            <a:off x="439367" y="5034984"/>
            <a:ext cx="3462771" cy="6412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BAA-925F-42DF-AB68-E547F50E4090}"/>
              </a:ext>
            </a:extLst>
          </p:cNvPr>
          <p:cNvSpPr/>
          <p:nvPr/>
        </p:nvSpPr>
        <p:spPr>
          <a:xfrm>
            <a:off x="439366" y="3016786"/>
            <a:ext cx="5956590" cy="1115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8A400-01BF-416A-9A09-A5C4DE532FC6}"/>
              </a:ext>
            </a:extLst>
          </p:cNvPr>
          <p:cNvCxnSpPr/>
          <p:nvPr/>
        </p:nvCxnSpPr>
        <p:spPr>
          <a:xfrm flipV="1">
            <a:off x="6395956" y="3574622"/>
            <a:ext cx="2168236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2">
            <a:extLst>
              <a:ext uri="{FF2B5EF4-FFF2-40B4-BE49-F238E27FC236}">
                <a16:creationId xmlns:a16="http://schemas.microsoft.com/office/drawing/2014/main" id="{F0157B41-1C80-426E-8F01-2FFA6423219B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725213" y="5121791"/>
            <a:ext cx="952005" cy="20609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36FF5-7A25-45DC-94E9-0736FCCC9C61}"/>
              </a:ext>
            </a:extLst>
          </p:cNvPr>
          <p:cNvSpPr/>
          <p:nvPr/>
        </p:nvSpPr>
        <p:spPr>
          <a:xfrm>
            <a:off x="4231678" y="6334780"/>
            <a:ext cx="46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파일첨부를 넣어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완료전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프로젝트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ppt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넣어 프로젝트 완료 목록에서 확인할 수 있도록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F51E8-6021-473C-B830-F362627BE8F0}"/>
              </a:ext>
            </a:extLst>
          </p:cNvPr>
          <p:cNvSpPr/>
          <p:nvPr/>
        </p:nvSpPr>
        <p:spPr>
          <a:xfrm>
            <a:off x="8564192" y="3420733"/>
            <a:ext cx="462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멤버 추가 및 제거</a:t>
            </a:r>
          </a:p>
        </p:txBody>
      </p:sp>
    </p:spTree>
    <p:extLst>
      <p:ext uri="{BB962C8B-B14F-4D97-AF65-F5344CB8AC3E}">
        <p14:creationId xmlns:p14="http://schemas.microsoft.com/office/powerpoint/2010/main" val="590474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0A91B-F72C-444D-ADC3-9B7DD53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5EB70-5DDD-41AF-A0C0-6FE3AAE52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5F6D0-94D8-40B8-905A-EF2E6B750C5E}"/>
              </a:ext>
            </a:extLst>
          </p:cNvPr>
          <p:cNvSpPr txBox="1"/>
          <p:nvPr/>
        </p:nvSpPr>
        <p:spPr>
          <a:xfrm>
            <a:off x="1262219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개발하고자 하는 소프트웨어를 구성하는 여러 기능을 체계적으로 정의하고 목표 사용자가 제공하는 요구 사항을 명확히 할 수 있습니다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E708-70B4-4CCA-9E59-AD11CBCD14A8}"/>
              </a:ext>
            </a:extLst>
          </p:cNvPr>
          <p:cNvSpPr txBox="1"/>
          <p:nvPr/>
        </p:nvSpPr>
        <p:spPr>
          <a:xfrm>
            <a:off x="3260406" y="4066628"/>
            <a:ext cx="178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설계는 기본적으로 시스템의 방식과 동작 데이터 저장 방식 및 사용되는 소프트웨어와 하드웨어 코드를 정의합니다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795D1-2B41-4050-BC94-ACE75741FD68}"/>
              </a:ext>
            </a:extLst>
          </p:cNvPr>
          <p:cNvSpPr txBox="1"/>
          <p:nvPr/>
        </p:nvSpPr>
        <p:spPr>
          <a:xfrm>
            <a:off x="5203201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기본 요구 사항을 프로그램 코드로 변환합니다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관련 라이브러리와 데이터베이스를 사용하여 코드를 작성하며 기본 과정을 완료합니다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566D-15EB-4053-AEA9-B84D894BF677}"/>
              </a:ext>
            </a:extLst>
          </p:cNvPr>
          <p:cNvSpPr txBox="1"/>
          <p:nvPr/>
        </p:nvSpPr>
        <p:spPr>
          <a:xfrm>
            <a:off x="7238745" y="4066628"/>
            <a:ext cx="178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각 기능에 대한 유효성 검사가 필요한데 모든 일을 완료한 후 버그의 존재를 확인합니다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74E1-3740-4708-8051-10A5B28117DC}"/>
              </a:ext>
            </a:extLst>
          </p:cNvPr>
          <p:cNvSpPr txBox="1"/>
          <p:nvPr/>
        </p:nvSpPr>
        <p:spPr>
          <a:xfrm>
            <a:off x="9206254" y="4066628"/>
            <a:ext cx="1785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테스트가 완료되면 애플리케이션을 배포합니다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8946B-FB6C-4CB6-A24D-1B6079A3D360}"/>
              </a:ext>
            </a:extLst>
          </p:cNvPr>
          <p:cNvSpPr txBox="1"/>
          <p:nvPr/>
        </p:nvSpPr>
        <p:spPr>
          <a:xfrm>
            <a:off x="1769365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1st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BF78-86D9-46CB-8674-68FD93F4B776}"/>
              </a:ext>
            </a:extLst>
          </p:cNvPr>
          <p:cNvSpPr txBox="1"/>
          <p:nvPr/>
        </p:nvSpPr>
        <p:spPr>
          <a:xfrm>
            <a:off x="3739860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2st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731AB-6322-490C-A77E-94E9F26D270C}"/>
              </a:ext>
            </a:extLst>
          </p:cNvPr>
          <p:cNvSpPr txBox="1"/>
          <p:nvPr/>
        </p:nvSpPr>
        <p:spPr>
          <a:xfrm>
            <a:off x="5641388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3st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ED07E-1084-4BE0-9634-6B28D46DC458}"/>
              </a:ext>
            </a:extLst>
          </p:cNvPr>
          <p:cNvSpPr txBox="1"/>
          <p:nvPr/>
        </p:nvSpPr>
        <p:spPr>
          <a:xfrm>
            <a:off x="7676933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4st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73A2F-BD82-4D33-B3E3-883A5F86B8F9}"/>
              </a:ext>
            </a:extLst>
          </p:cNvPr>
          <p:cNvSpPr txBox="1"/>
          <p:nvPr/>
        </p:nvSpPr>
        <p:spPr>
          <a:xfrm>
            <a:off x="9644441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5st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B414AC-E943-4BBF-A28C-4FD1667F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7" y="1800134"/>
            <a:ext cx="707902" cy="70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30AB42-4872-4060-8428-2B935991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7777593" y="1852477"/>
            <a:ext cx="707902" cy="6032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AD9C0-389C-4DDF-ACD0-B2C2887BB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8"/>
          <a:stretch/>
        </p:blipFill>
        <p:spPr>
          <a:xfrm>
            <a:off x="5762711" y="1869758"/>
            <a:ext cx="808918" cy="633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AC7D2-F2F9-4ABE-A6C6-E4889B4502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/>
        </p:blipFill>
        <p:spPr>
          <a:xfrm>
            <a:off x="9745102" y="1862440"/>
            <a:ext cx="707902" cy="583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E2EE-248A-4DA6-98FD-E9F7AD3BD8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>
          <a:xfrm>
            <a:off x="3896809" y="1935166"/>
            <a:ext cx="599436" cy="503154"/>
          </a:xfrm>
          <a:prstGeom prst="rect">
            <a:avLst/>
          </a:prstGeom>
        </p:spPr>
      </p:pic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5AAA27A9-4015-452B-BDE7-EE2D2B73F3ED}"/>
              </a:ext>
            </a:extLst>
          </p:cNvPr>
          <p:cNvSpPr/>
          <p:nvPr/>
        </p:nvSpPr>
        <p:spPr>
          <a:xfrm>
            <a:off x="123896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갈매기형 수장 43">
            <a:extLst>
              <a:ext uri="{FF2B5EF4-FFF2-40B4-BE49-F238E27FC236}">
                <a16:creationId xmlns:a16="http://schemas.microsoft.com/office/drawing/2014/main" id="{ED6CC67F-A5EF-4A7B-B6EA-4356CE29C281}"/>
              </a:ext>
            </a:extLst>
          </p:cNvPr>
          <p:cNvSpPr/>
          <p:nvPr/>
        </p:nvSpPr>
        <p:spPr>
          <a:xfrm>
            <a:off x="320899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갈매기형 수장 44">
            <a:extLst>
              <a:ext uri="{FF2B5EF4-FFF2-40B4-BE49-F238E27FC236}">
                <a16:creationId xmlns:a16="http://schemas.microsoft.com/office/drawing/2014/main" id="{8C1D225B-59A1-44FF-942B-A4F8CDECB328}"/>
              </a:ext>
            </a:extLst>
          </p:cNvPr>
          <p:cNvSpPr/>
          <p:nvPr/>
        </p:nvSpPr>
        <p:spPr>
          <a:xfrm>
            <a:off x="517902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갈매기형 수장 45">
            <a:extLst>
              <a:ext uri="{FF2B5EF4-FFF2-40B4-BE49-F238E27FC236}">
                <a16:creationId xmlns:a16="http://schemas.microsoft.com/office/drawing/2014/main" id="{FED1068C-6855-48A6-8720-94664B5367EC}"/>
              </a:ext>
            </a:extLst>
          </p:cNvPr>
          <p:cNvSpPr/>
          <p:nvPr/>
        </p:nvSpPr>
        <p:spPr>
          <a:xfrm>
            <a:off x="714905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A2D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갈매기형 수장 72">
            <a:extLst>
              <a:ext uri="{FF2B5EF4-FFF2-40B4-BE49-F238E27FC236}">
                <a16:creationId xmlns:a16="http://schemas.microsoft.com/office/drawing/2014/main" id="{07CDCFC4-9806-4ADE-AD37-C8D0374B809C}"/>
              </a:ext>
            </a:extLst>
          </p:cNvPr>
          <p:cNvSpPr/>
          <p:nvPr/>
        </p:nvSpPr>
        <p:spPr>
          <a:xfrm>
            <a:off x="911908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9373-6E7F-4F84-89E0-9F987DFCC254}"/>
              </a:ext>
            </a:extLst>
          </p:cNvPr>
          <p:cNvSpPr txBox="1"/>
          <p:nvPr/>
        </p:nvSpPr>
        <p:spPr>
          <a:xfrm>
            <a:off x="1416936" y="2864306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요구사항 분석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B493C-34E4-4B5B-BAD3-E5D53B0AF8A1}"/>
              </a:ext>
            </a:extLst>
          </p:cNvPr>
          <p:cNvSpPr txBox="1"/>
          <p:nvPr/>
        </p:nvSpPr>
        <p:spPr>
          <a:xfrm>
            <a:off x="3869481" y="286430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327D-8056-4A89-ADCB-46776C75CE4C}"/>
              </a:ext>
            </a:extLst>
          </p:cNvPr>
          <p:cNvSpPr txBox="1"/>
          <p:nvPr/>
        </p:nvSpPr>
        <p:spPr>
          <a:xfrm>
            <a:off x="5858745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A16A1-B172-4B7B-A87D-333445A63159}"/>
              </a:ext>
            </a:extLst>
          </p:cNvPr>
          <p:cNvSpPr txBox="1"/>
          <p:nvPr/>
        </p:nvSpPr>
        <p:spPr>
          <a:xfrm>
            <a:off x="7722979" y="28643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76AA7-CDD0-4D4F-99C5-43D81D30811F}"/>
              </a:ext>
            </a:extLst>
          </p:cNvPr>
          <p:cNvSpPr txBox="1"/>
          <p:nvPr/>
        </p:nvSpPr>
        <p:spPr>
          <a:xfrm>
            <a:off x="9801062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074135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634726C-4439-478B-8310-DB054CA3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5" y="1126281"/>
            <a:ext cx="8001693" cy="566215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EAFBAB-2D6E-4158-A4DA-AF0283FD8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1B14C-86D6-44E4-9EDE-8FF072F3C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 추가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A5E89-C49E-4B2C-81A8-5CBBE21F79D7}"/>
              </a:ext>
            </a:extLst>
          </p:cNvPr>
          <p:cNvSpPr/>
          <p:nvPr/>
        </p:nvSpPr>
        <p:spPr>
          <a:xfrm>
            <a:off x="382259" y="3957357"/>
            <a:ext cx="6871981" cy="26481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6B037-730A-484F-8EF0-A0C23BC52E45}"/>
              </a:ext>
            </a:extLst>
          </p:cNvPr>
          <p:cNvCxnSpPr>
            <a:cxnSpLocks/>
          </p:cNvCxnSpPr>
          <p:nvPr/>
        </p:nvCxnSpPr>
        <p:spPr>
          <a:xfrm>
            <a:off x="7254240" y="5026068"/>
            <a:ext cx="144272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E5FBA-B081-4CF1-81E4-641803F72675}"/>
              </a:ext>
            </a:extLst>
          </p:cNvPr>
          <p:cNvSpPr/>
          <p:nvPr/>
        </p:nvSpPr>
        <p:spPr>
          <a:xfrm>
            <a:off x="8809739" y="4697899"/>
            <a:ext cx="2906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단계설정은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이용하여 자신이 원하는 순서로 단계를 설정할 수 있으며 단계를 설정한 후 버튼을 누르면 자동으로 정렬됨</a:t>
            </a:r>
          </a:p>
        </p:txBody>
      </p:sp>
    </p:spTree>
    <p:extLst>
      <p:ext uri="{BB962C8B-B14F-4D97-AF65-F5344CB8AC3E}">
        <p14:creationId xmlns:p14="http://schemas.microsoft.com/office/powerpoint/2010/main" val="37438021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77EC7-74EA-4742-AAC7-E923DE92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83284-78A4-4A7C-9195-36BEAA03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9B4C4-33BD-42F4-8F8F-D843C2A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" y="1928753"/>
            <a:ext cx="5735931" cy="4461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0BD00-F852-4BA8-90FF-92BB09DC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8" y="1888113"/>
            <a:ext cx="5614011" cy="448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C44AC-2BB1-458D-9D3D-86EBC18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1" y="1196337"/>
            <a:ext cx="1435106" cy="52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356B7-8DA4-41EC-8860-9ABB6903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196337"/>
            <a:ext cx="1072034" cy="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79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E19476-63A9-4823-808B-C9ACBB7A7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1976F-1A78-404D-8A5C-7D0735CEB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포트폴리오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6CEC4-8E82-476C-BD7B-8956A616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" y="1168400"/>
            <a:ext cx="8233457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92816B-9609-4CFE-A907-9B4D73C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4" y="1823222"/>
            <a:ext cx="11895851" cy="34147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4EC372-4899-4D72-AFAA-C954A698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 설정</a:t>
            </a:r>
            <a:r>
              <a:rPr lang="en-US" altLang="ko-KR" dirty="0"/>
              <a:t>&gt;</a:t>
            </a:r>
            <a:r>
              <a:rPr lang="ko-KR" altLang="en-US" dirty="0"/>
              <a:t>프로젝트관리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D3C2C-D0CD-49EF-9DA0-A443BCDA59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승인 및 삭제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47E5-8142-4700-89F0-4BB90ABFE200}"/>
              </a:ext>
            </a:extLst>
          </p:cNvPr>
          <p:cNvSpPr/>
          <p:nvPr/>
        </p:nvSpPr>
        <p:spPr>
          <a:xfrm>
            <a:off x="10062894" y="2700995"/>
            <a:ext cx="627315" cy="19827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C0DE3-DC7B-4381-B545-7029C184AE68}"/>
              </a:ext>
            </a:extLst>
          </p:cNvPr>
          <p:cNvSpPr/>
          <p:nvPr/>
        </p:nvSpPr>
        <p:spPr>
          <a:xfrm>
            <a:off x="11053409" y="2700995"/>
            <a:ext cx="627315" cy="19792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3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6B441-83A6-70F3-764C-F1240ED80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FF6D3-F4AC-722E-F10C-C97363566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0B55-255F-6DA7-2ADC-339B3D2264BD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7D2E3-DA46-2D7B-4B25-88F267F82416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47C98BA-FDFC-C2AC-41E9-6133F3ACAB7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A79878-2A28-B90E-F358-9158F61E157D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3DCD36-A9A9-82A2-BAB4-10EADD2CB529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AC136B-130F-B14E-9FC2-93A11E5396D3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[To-Do List]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E0BF14-8CDF-257F-6B40-A0CD2327B6B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A2083A-9975-A975-1EA9-FC760243098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6F336D-CB27-7216-1ACE-51399A4DCDAC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7B41167-5667-20F9-8CBF-BEAE10231C49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750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DB5732-C97B-4649-A224-DA30CE205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관리자설정</a:t>
            </a:r>
            <a:r>
              <a:rPr lang="en-US" altLang="ko-KR" dirty="0"/>
              <a:t>&gt;</a:t>
            </a:r>
            <a:r>
              <a:rPr lang="ko-KR" altLang="en-US" dirty="0"/>
              <a:t>프로젝트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84690-2FE0-40FF-9028-ECE906A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승인 프로세스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0223E-C8B4-40B5-B1F8-3D90A7CFBA16}"/>
              </a:ext>
            </a:extLst>
          </p:cNvPr>
          <p:cNvSpPr txBox="1"/>
          <p:nvPr/>
        </p:nvSpPr>
        <p:spPr>
          <a:xfrm>
            <a:off x="4229665" y="4445742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관리자페이지 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70E13-7A75-4884-A0BA-0ED9F6513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84" y="5592094"/>
            <a:ext cx="749188" cy="749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C3BFF-5223-4ADF-A929-3584CFA5A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1398721"/>
            <a:ext cx="1063526" cy="10635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672DC2-83B9-4A35-9449-31E5A7393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77" y="1398721"/>
            <a:ext cx="914095" cy="914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D6B831-14DF-4D00-80FC-4379E6BB2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3969" y="2524939"/>
            <a:ext cx="904061" cy="904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104BC2-91A3-43C1-9F4B-52F2B14C8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020" y="3674497"/>
            <a:ext cx="932733" cy="9327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67E9CA-45D5-4B4E-ADF1-27712E523A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02" y="2631817"/>
            <a:ext cx="855164" cy="8551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72138D-82F5-48FC-8DF6-F2BFB456CF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3" y="2505774"/>
            <a:ext cx="942389" cy="9423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858EAD-9BB8-4CFA-8653-4B9C362C2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3905662"/>
            <a:ext cx="985347" cy="9853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82DA6B-A9A5-4C49-B8E6-1D3BA85843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5343754"/>
            <a:ext cx="997528" cy="997528"/>
          </a:xfrm>
          <a:prstGeom prst="rect">
            <a:avLst/>
          </a:prstGeom>
        </p:spPr>
      </p:pic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4B543C9A-23F3-4BDE-A615-0FB1031D80C7}"/>
              </a:ext>
            </a:extLst>
          </p:cNvPr>
          <p:cNvCxnSpPr>
            <a:cxnSpLocks/>
            <a:stCxn id="33" idx="3"/>
            <a:endCxn id="37" idx="0"/>
          </p:cNvCxnSpPr>
          <p:nvPr/>
        </p:nvCxnSpPr>
        <p:spPr>
          <a:xfrm>
            <a:off x="1973149" y="1930484"/>
            <a:ext cx="1508535" cy="701333"/>
          </a:xfrm>
          <a:prstGeom prst="bentConnector2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F19376-6733-4700-A101-5F5D2DAB37DC}"/>
              </a:ext>
            </a:extLst>
          </p:cNvPr>
          <p:cNvCxnSpPr/>
          <p:nvPr/>
        </p:nvCxnSpPr>
        <p:spPr>
          <a:xfrm flipV="1">
            <a:off x="3982687" y="2763214"/>
            <a:ext cx="1661282" cy="20679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76E63C-8F6E-4663-83F5-A90575761775}"/>
              </a:ext>
            </a:extLst>
          </p:cNvPr>
          <p:cNvCxnSpPr/>
          <p:nvPr/>
        </p:nvCxnSpPr>
        <p:spPr>
          <a:xfrm>
            <a:off x="6583727" y="2783893"/>
            <a:ext cx="1552165" cy="1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34">
            <a:extLst>
              <a:ext uri="{FF2B5EF4-FFF2-40B4-BE49-F238E27FC236}">
                <a16:creationId xmlns:a16="http://schemas.microsoft.com/office/drawing/2014/main" id="{D5AEDC52-C965-4FB8-B198-D2162E748BC4}"/>
              </a:ext>
            </a:extLst>
          </p:cNvPr>
          <p:cNvCxnSpPr/>
          <p:nvPr/>
        </p:nvCxnSpPr>
        <p:spPr>
          <a:xfrm flipV="1">
            <a:off x="9225123" y="1660057"/>
            <a:ext cx="1142354" cy="1103157"/>
          </a:xfrm>
          <a:prstGeom prst="bentConnector3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39">
            <a:extLst>
              <a:ext uri="{FF2B5EF4-FFF2-40B4-BE49-F238E27FC236}">
                <a16:creationId xmlns:a16="http://schemas.microsoft.com/office/drawing/2014/main" id="{D433110E-1286-4169-B555-97AB895D08B7}"/>
              </a:ext>
            </a:extLst>
          </p:cNvPr>
          <p:cNvCxnSpPr>
            <a:stCxn id="36" idx="1"/>
          </p:cNvCxnSpPr>
          <p:nvPr/>
        </p:nvCxnSpPr>
        <p:spPr>
          <a:xfrm rot="10800000">
            <a:off x="9225124" y="3234440"/>
            <a:ext cx="1191896" cy="906425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3">
            <a:extLst>
              <a:ext uri="{FF2B5EF4-FFF2-40B4-BE49-F238E27FC236}">
                <a16:creationId xmlns:a16="http://schemas.microsoft.com/office/drawing/2014/main" id="{A9AA693D-669E-4C6F-9C10-D54F532A72AC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5400000">
            <a:off x="2232650" y="3149301"/>
            <a:ext cx="911355" cy="1586714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A20AA0-1051-420B-ACF1-EF7410CD4979}"/>
              </a:ext>
            </a:extLst>
          </p:cNvPr>
          <p:cNvCxnSpPr/>
          <p:nvPr/>
        </p:nvCxnSpPr>
        <p:spPr>
          <a:xfrm flipH="1" flipV="1">
            <a:off x="6583727" y="3279956"/>
            <a:ext cx="1516468" cy="70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596CCB-65EC-4F7D-8DF3-1E07CCFFCE05}"/>
              </a:ext>
            </a:extLst>
          </p:cNvPr>
          <p:cNvCxnSpPr/>
          <p:nvPr/>
        </p:nvCxnSpPr>
        <p:spPr>
          <a:xfrm flipH="1">
            <a:off x="4055094" y="3293996"/>
            <a:ext cx="151545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5EF03E-45AD-4E10-A902-FBDC9C5DCA9E}"/>
              </a:ext>
            </a:extLst>
          </p:cNvPr>
          <p:cNvCxnSpPr>
            <a:endCxn id="32" idx="1"/>
          </p:cNvCxnSpPr>
          <p:nvPr/>
        </p:nvCxnSpPr>
        <p:spPr>
          <a:xfrm>
            <a:off x="1907151" y="5966688"/>
            <a:ext cx="8625233" cy="0"/>
          </a:xfrm>
          <a:prstGeom prst="straightConnector1">
            <a:avLst/>
          </a:prstGeom>
          <a:ln w="38100">
            <a:solidFill>
              <a:srgbClr val="A2D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ED6384-3828-4AC1-ACA9-D0AFB3086D2E}"/>
              </a:ext>
            </a:extLst>
          </p:cNvPr>
          <p:cNvSpPr txBox="1"/>
          <p:nvPr/>
        </p:nvSpPr>
        <p:spPr>
          <a:xfrm>
            <a:off x="1017335" y="2554695"/>
            <a:ext cx="99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승인신청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F1828-F662-4D23-8B43-0BC8E1A5270C}"/>
              </a:ext>
            </a:extLst>
          </p:cNvPr>
          <p:cNvSpPr txBox="1"/>
          <p:nvPr/>
        </p:nvSpPr>
        <p:spPr>
          <a:xfrm>
            <a:off x="4779620" y="2151463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01714-780D-4463-B8A5-C6B57AA79D0E}"/>
              </a:ext>
            </a:extLst>
          </p:cNvPr>
          <p:cNvSpPr txBox="1"/>
          <p:nvPr/>
        </p:nvSpPr>
        <p:spPr>
          <a:xfrm>
            <a:off x="7747446" y="2110398"/>
            <a:ext cx="19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단계프로세스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245C1-27B7-4A5D-9FC9-1FAE2B1762BE}"/>
              </a:ext>
            </a:extLst>
          </p:cNvPr>
          <p:cNvSpPr txBox="1"/>
          <p:nvPr/>
        </p:nvSpPr>
        <p:spPr>
          <a:xfrm>
            <a:off x="10218851" y="2402546"/>
            <a:ext cx="142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2CDD2-1E81-4678-8AFC-AD336CB6CBC3}"/>
              </a:ext>
            </a:extLst>
          </p:cNvPr>
          <p:cNvSpPr txBox="1"/>
          <p:nvPr/>
        </p:nvSpPr>
        <p:spPr>
          <a:xfrm>
            <a:off x="10246154" y="4720847"/>
            <a:ext cx="13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A463E-D5A7-4E9B-B404-2DCD6E8A275D}"/>
              </a:ext>
            </a:extLst>
          </p:cNvPr>
          <p:cNvSpPr txBox="1"/>
          <p:nvPr/>
        </p:nvSpPr>
        <p:spPr>
          <a:xfrm>
            <a:off x="4907521" y="3687652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삭제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BBFCC-D13F-4555-908F-2C8E6F7F8961}"/>
              </a:ext>
            </a:extLst>
          </p:cNvPr>
          <p:cNvSpPr txBox="1"/>
          <p:nvPr/>
        </p:nvSpPr>
        <p:spPr>
          <a:xfrm>
            <a:off x="8100195" y="3730766"/>
            <a:ext cx="96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문서 닫힘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652A2-764C-41DA-BB0E-DBE6399585E5}"/>
              </a:ext>
            </a:extLst>
          </p:cNvPr>
          <p:cNvSpPr txBox="1"/>
          <p:nvPr/>
        </p:nvSpPr>
        <p:spPr>
          <a:xfrm>
            <a:off x="4819598" y="5456584"/>
            <a:ext cx="28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관리자 프로젝트 기본정보 수정</a:t>
            </a:r>
          </a:p>
        </p:txBody>
      </p:sp>
    </p:spTree>
    <p:extLst>
      <p:ext uri="{BB962C8B-B14F-4D97-AF65-F5344CB8AC3E}">
        <p14:creationId xmlns:p14="http://schemas.microsoft.com/office/powerpoint/2010/main" val="3292748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99582-0245-4E47-A43B-9AAFC7EE0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59" y="2973148"/>
            <a:ext cx="875396" cy="875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6E95-443E-452C-B379-FDD04DB21DEF}"/>
              </a:ext>
            </a:extLst>
          </p:cNvPr>
          <p:cNvSpPr txBox="1"/>
          <p:nvPr/>
        </p:nvSpPr>
        <p:spPr>
          <a:xfrm>
            <a:off x="9119830" y="3906782"/>
            <a:ext cx="231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각 게시판 테이블 리스트화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136A-C0F3-4595-9624-F15E911C4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7" y="1430085"/>
            <a:ext cx="654425" cy="654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88733-1CBD-4E04-87B1-ADAEB47A5449}"/>
              </a:ext>
            </a:extLst>
          </p:cNvPr>
          <p:cNvSpPr txBox="1"/>
          <p:nvPr/>
        </p:nvSpPr>
        <p:spPr>
          <a:xfrm>
            <a:off x="9741887" y="2128777"/>
            <a:ext cx="119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키워드 검색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76F6E1-C13C-458A-BC54-A5F2774FC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15" y="5283974"/>
            <a:ext cx="728303" cy="728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E86F7-B79E-41CA-9B7A-EA8FC1423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915" y="5283972"/>
            <a:ext cx="728303" cy="728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B7C24-CC12-48A7-AB96-3C9A9D4F7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9" y="5283973"/>
            <a:ext cx="728303" cy="728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0D60F6-B816-4A71-AA02-D04E533B4192}"/>
              </a:ext>
            </a:extLst>
          </p:cNvPr>
          <p:cNvSpPr txBox="1"/>
          <p:nvPr/>
        </p:nvSpPr>
        <p:spPr>
          <a:xfrm>
            <a:off x="9065646" y="6195288"/>
            <a:ext cx="64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제목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76EF5-4CB8-49B5-AFF0-A695623B5F80}"/>
              </a:ext>
            </a:extLst>
          </p:cNvPr>
          <p:cNvSpPr txBox="1"/>
          <p:nvPr/>
        </p:nvSpPr>
        <p:spPr>
          <a:xfrm>
            <a:off x="11014879" y="6195288"/>
            <a:ext cx="87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D4C9A-844E-479E-8BF5-5F7508AF4806}"/>
              </a:ext>
            </a:extLst>
          </p:cNvPr>
          <p:cNvSpPr txBox="1"/>
          <p:nvPr/>
        </p:nvSpPr>
        <p:spPr>
          <a:xfrm>
            <a:off x="10093520" y="6195288"/>
            <a:ext cx="64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본문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36AEB8-3E45-458F-860D-30B4E1CF27BF}"/>
              </a:ext>
            </a:extLst>
          </p:cNvPr>
          <p:cNvCxnSpPr/>
          <p:nvPr/>
        </p:nvCxnSpPr>
        <p:spPr>
          <a:xfrm flipH="1">
            <a:off x="10278364" y="2436554"/>
            <a:ext cx="3987" cy="42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778DA1-4863-4364-AEF4-E97FCAD6C473}"/>
              </a:ext>
            </a:extLst>
          </p:cNvPr>
          <p:cNvCxnSpPr/>
          <p:nvPr/>
        </p:nvCxnSpPr>
        <p:spPr>
          <a:xfrm>
            <a:off x="9370366" y="4807824"/>
            <a:ext cx="2008663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FE3F79-B747-4332-9FBD-126BBE4B34C6}"/>
              </a:ext>
            </a:extLst>
          </p:cNvPr>
          <p:cNvCxnSpPr/>
          <p:nvPr/>
        </p:nvCxnSpPr>
        <p:spPr>
          <a:xfrm>
            <a:off x="9370366" y="4807824"/>
            <a:ext cx="0" cy="29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A39603-256B-4FFA-8D3E-2E6C50BB502E}"/>
              </a:ext>
            </a:extLst>
          </p:cNvPr>
          <p:cNvCxnSpPr/>
          <p:nvPr/>
        </p:nvCxnSpPr>
        <p:spPr>
          <a:xfrm flipH="1">
            <a:off x="10343594" y="4364168"/>
            <a:ext cx="1376" cy="7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D15B41-0D4F-4BED-94A1-BEFBB96119E6}"/>
              </a:ext>
            </a:extLst>
          </p:cNvPr>
          <p:cNvCxnSpPr/>
          <p:nvPr/>
        </p:nvCxnSpPr>
        <p:spPr>
          <a:xfrm>
            <a:off x="11379029" y="4831574"/>
            <a:ext cx="0" cy="29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1F88AC7-5EB5-4AE9-BB99-98614F245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51" y="1642948"/>
            <a:ext cx="7589118" cy="45652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EF98DE-C975-476C-A54E-AC5945B6E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789" y="1217221"/>
            <a:ext cx="2038580" cy="4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/>
              <a:t>조미혜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654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7.3. </a:t>
            </a:r>
            <a:r>
              <a:rPr lang="ko-KR" altLang="en-US" smtClean="0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프로젝트의 전체 현황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정보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팀원별 작업 진척률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등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을 한눈에 파악할 수 있는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954" y="1680780"/>
            <a:ext cx="7867840" cy="223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기본정보        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및 팀원 정보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멤버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진척률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멤버별 작업 진척률 파악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 조회 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조회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회의일정 및 회의록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업무보고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공지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 및 업무보고 조회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494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7.3. </a:t>
            </a:r>
            <a:r>
              <a:rPr lang="ko-KR" altLang="en-US" smtClean="0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-1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680780"/>
            <a:ext cx="7521258" cy="46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7.3. </a:t>
            </a:r>
            <a:r>
              <a:rPr lang="ko-KR" altLang="en-US" smtClean="0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-2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2" y="1788160"/>
            <a:ext cx="3331182" cy="4720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26" y="1788160"/>
            <a:ext cx="4013113" cy="47202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23" y="1788161"/>
            <a:ext cx="3274684" cy="353568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016239" y="2499360"/>
            <a:ext cx="427684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62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</a:t>
            </a:r>
            <a:r>
              <a:rPr lang="en-US" altLang="ko-KR" smtClean="0"/>
              <a:t>7. </a:t>
            </a:r>
            <a:r>
              <a:rPr lang="ko-KR" altLang="en-US" smtClean="0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7.13. </a:t>
            </a:r>
            <a:r>
              <a:rPr lang="ko-KR" altLang="en-US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906876" y="35730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3112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팀내에서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공지를 게시하고 팀원들간 공유할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자료를 자유롭게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584777" y="23816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722488" y="2386076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475615" y="49825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712441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475615" y="23945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584777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8851503" y="29966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9960665" y="29838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9960665" y="2988240"/>
            <a:ext cx="1137711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851503" y="44548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960665" y="44548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9960665" y="4454891"/>
            <a:ext cx="1127664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8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7.13. </a:t>
            </a:r>
            <a:r>
              <a:rPr lang="ko-KR" altLang="en-US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744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7.13. </a:t>
            </a:r>
            <a:r>
              <a:rPr lang="ko-KR" altLang="en-US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0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 </a:t>
            </a:r>
            <a:r>
              <a:rPr lang="ko-KR" altLang="en-US"/>
              <a:t>프로젝트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mtClean="0"/>
              <a:t>7.14. </a:t>
            </a:r>
            <a:r>
              <a:rPr lang="ko-KR" altLang="en-US" smtClean="0"/>
              <a:t>프로젝트 </a:t>
            </a:r>
            <a:r>
              <a:rPr lang="ko-KR" altLang="en-US" dirty="0"/>
              <a:t>업무보고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764636" y="354260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6160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팀원들의 일일보고 또는 주간보고를 등록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하고 팀장과 댓글로 소통할 수 있는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551699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333375" y="495204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442537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9818425" y="4424411"/>
            <a:ext cx="1109162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709263" y="442441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4" idx="2"/>
            <a:endCxn id="4" idx="0"/>
          </p:cNvCxnSpPr>
          <p:nvPr/>
        </p:nvCxnSpPr>
        <p:spPr>
          <a:xfrm>
            <a:off x="9243878" y="3026681"/>
            <a:ext cx="574547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64636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일일보고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9818425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주간보고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818425" y="3026681"/>
            <a:ext cx="479242" cy="50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818425" y="442441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986" y="3650399"/>
            <a:ext cx="544592" cy="50097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11089970" y="4151378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59" y="3650971"/>
            <a:ext cx="544592" cy="50097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7893043" y="4151950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26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7452</Words>
  <Application>Microsoft Office PowerPoint</Application>
  <PresentationFormat>와이드스크린</PresentationFormat>
  <Paragraphs>1442</Paragraphs>
  <Slides>103</Slides>
  <Notes>62</Notes>
  <HiddenSlides>12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나눔스퀘어 Bold</vt:lpstr>
      <vt:lpstr>맑은 고딕</vt:lpstr>
      <vt:lpstr>Pretendard</vt:lpstr>
      <vt:lpstr>에스코어 드림 4 Regular</vt:lpstr>
      <vt:lpstr>Noto Sans KR</vt:lpstr>
      <vt:lpstr>Arial</vt:lpstr>
      <vt:lpstr>Söhne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문경훈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이광현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이진희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차예지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강준우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황인정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조미혜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118</cp:revision>
  <dcterms:created xsi:type="dcterms:W3CDTF">2023-11-23T03:12:46Z</dcterms:created>
  <dcterms:modified xsi:type="dcterms:W3CDTF">2023-11-28T03:46:12Z</dcterms:modified>
</cp:coreProperties>
</file>